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omments/modernComment_9CE_2D45041B.xml" ContentType="application/vnd.ms-powerpoint.comments+xml"/>
  <Override PartName="/ppt/comments/modernComment_9E6_BEB92A6A.xml" ContentType="application/vnd.ms-powerpoint.comment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0" r:id="rId5"/>
    <p:sldMasterId id="2147483710" r:id="rId6"/>
    <p:sldMasterId id="2147483814" r:id="rId7"/>
    <p:sldMasterId id="2147483853" r:id="rId8"/>
  </p:sldMasterIdLst>
  <p:notesMasterIdLst>
    <p:notesMasterId r:id="rId122"/>
  </p:notesMasterIdLst>
  <p:handoutMasterIdLst>
    <p:handoutMasterId r:id="rId123"/>
  </p:handoutMasterIdLst>
  <p:sldIdLst>
    <p:sldId id="256" r:id="rId9"/>
    <p:sldId id="281" r:id="rId10"/>
    <p:sldId id="417" r:id="rId11"/>
    <p:sldId id="2335" r:id="rId12"/>
    <p:sldId id="418" r:id="rId13"/>
    <p:sldId id="382" r:id="rId14"/>
    <p:sldId id="2305" r:id="rId15"/>
    <p:sldId id="2327" r:id="rId16"/>
    <p:sldId id="2389" r:id="rId17"/>
    <p:sldId id="381" r:id="rId18"/>
    <p:sldId id="434" r:id="rId19"/>
    <p:sldId id="2343" r:id="rId20"/>
    <p:sldId id="2342" r:id="rId21"/>
    <p:sldId id="2341" r:id="rId22"/>
    <p:sldId id="2340" r:id="rId23"/>
    <p:sldId id="2532" r:id="rId24"/>
    <p:sldId id="2530" r:id="rId25"/>
    <p:sldId id="2529" r:id="rId26"/>
    <p:sldId id="2528" r:id="rId27"/>
    <p:sldId id="2527" r:id="rId28"/>
    <p:sldId id="2526" r:id="rId29"/>
    <p:sldId id="2525" r:id="rId30"/>
    <p:sldId id="2524" r:id="rId31"/>
    <p:sldId id="2523" r:id="rId32"/>
    <p:sldId id="2522" r:id="rId33"/>
    <p:sldId id="2521" r:id="rId34"/>
    <p:sldId id="2520" r:id="rId35"/>
    <p:sldId id="2519" r:id="rId36"/>
    <p:sldId id="2518" r:id="rId37"/>
    <p:sldId id="2437" r:id="rId38"/>
    <p:sldId id="2447" r:id="rId39"/>
    <p:sldId id="2458" r:id="rId40"/>
    <p:sldId id="2461" r:id="rId41"/>
    <p:sldId id="2462" r:id="rId42"/>
    <p:sldId id="2463" r:id="rId43"/>
    <p:sldId id="2459" r:id="rId44"/>
    <p:sldId id="2464" r:id="rId45"/>
    <p:sldId id="2465" r:id="rId46"/>
    <p:sldId id="2460" r:id="rId47"/>
    <p:sldId id="2466" r:id="rId48"/>
    <p:sldId id="2467" r:id="rId49"/>
    <p:sldId id="2468" r:id="rId50"/>
    <p:sldId id="2470" r:id="rId51"/>
    <p:sldId id="2469" r:id="rId52"/>
    <p:sldId id="2556" r:id="rId53"/>
    <p:sldId id="2474" r:id="rId54"/>
    <p:sldId id="2516" r:id="rId55"/>
    <p:sldId id="2515" r:id="rId56"/>
    <p:sldId id="2514" r:id="rId57"/>
    <p:sldId id="2513" r:id="rId58"/>
    <p:sldId id="2512" r:id="rId59"/>
    <p:sldId id="2511" r:id="rId60"/>
    <p:sldId id="2510" r:id="rId61"/>
    <p:sldId id="2509" r:id="rId62"/>
    <p:sldId id="2508" r:id="rId63"/>
    <p:sldId id="2551" r:id="rId64"/>
    <p:sldId id="2506" r:id="rId65"/>
    <p:sldId id="2505" r:id="rId66"/>
    <p:sldId id="2504" r:id="rId67"/>
    <p:sldId id="2552" r:id="rId68"/>
    <p:sldId id="2553" r:id="rId69"/>
    <p:sldId id="2554" r:id="rId70"/>
    <p:sldId id="2503" r:id="rId71"/>
    <p:sldId id="2502" r:id="rId72"/>
    <p:sldId id="2501" r:id="rId73"/>
    <p:sldId id="2500" r:id="rId74"/>
    <p:sldId id="2499" r:id="rId75"/>
    <p:sldId id="2498" r:id="rId76"/>
    <p:sldId id="2496" r:id="rId77"/>
    <p:sldId id="2495" r:id="rId78"/>
    <p:sldId id="2494" r:id="rId79"/>
    <p:sldId id="2493" r:id="rId80"/>
    <p:sldId id="2492" r:id="rId81"/>
    <p:sldId id="2491" r:id="rId82"/>
    <p:sldId id="2555" r:id="rId83"/>
    <p:sldId id="2445" r:id="rId84"/>
    <p:sldId id="2370" r:id="rId85"/>
    <p:sldId id="2388" r:id="rId86"/>
    <p:sldId id="396" r:id="rId87"/>
    <p:sldId id="2481" r:id="rId88"/>
    <p:sldId id="2328" r:id="rId89"/>
    <p:sldId id="2482" r:id="rId90"/>
    <p:sldId id="397" r:id="rId91"/>
    <p:sldId id="2404" r:id="rId92"/>
    <p:sldId id="2405" r:id="rId93"/>
    <p:sldId id="2407" r:id="rId94"/>
    <p:sldId id="2406" r:id="rId95"/>
    <p:sldId id="416" r:id="rId96"/>
    <p:sldId id="2390" r:id="rId97"/>
    <p:sldId id="429" r:id="rId98"/>
    <p:sldId id="414" r:id="rId99"/>
    <p:sldId id="378" r:id="rId100"/>
    <p:sldId id="2334" r:id="rId101"/>
    <p:sldId id="379" r:id="rId102"/>
    <p:sldId id="419" r:id="rId103"/>
    <p:sldId id="2547" r:id="rId104"/>
    <p:sldId id="2557" r:id="rId105"/>
    <p:sldId id="2546" r:id="rId106"/>
    <p:sldId id="2545" r:id="rId107"/>
    <p:sldId id="2544" r:id="rId108"/>
    <p:sldId id="2543" r:id="rId109"/>
    <p:sldId id="2542" r:id="rId110"/>
    <p:sldId id="2541" r:id="rId111"/>
    <p:sldId id="2540" r:id="rId112"/>
    <p:sldId id="2539" r:id="rId113"/>
    <p:sldId id="2538" r:id="rId114"/>
    <p:sldId id="2549" r:id="rId115"/>
    <p:sldId id="2537" r:id="rId116"/>
    <p:sldId id="2548" r:id="rId117"/>
    <p:sldId id="2550" r:id="rId118"/>
    <p:sldId id="2536" r:id="rId119"/>
    <p:sldId id="2535" r:id="rId120"/>
    <p:sldId id="2534" r:id="rId1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860255-1A74-ABAE-74C0-D479E65BA987}" name="Nolf Geraldine" initials="NG" userId="S::geraldine.nolf@vlaanderen.be::a810bceb-64b3-450d-ac42-c901eb74e82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ssenroot Eveline" initials="VE" lastIdx="26" clrIdx="0">
    <p:extLst>
      <p:ext uri="{19B8F6BF-5375-455C-9EA6-DF929625EA0E}">
        <p15:presenceInfo xmlns:p15="http://schemas.microsoft.com/office/powerpoint/2012/main" userId="S::eveline.vlassenroot@vlaanderen.be::85f3f71a-148d-4f98-b9b2-5e30c71d8961" providerId="AD"/>
      </p:ext>
    </p:extLst>
  </p:cmAuthor>
  <p:cmAuthor id="2" name="Nolf Geraldine" initials="NG" lastIdx="54" clrIdx="1">
    <p:extLst>
      <p:ext uri="{19B8F6BF-5375-455C-9EA6-DF929625EA0E}">
        <p15:presenceInfo xmlns:p15="http://schemas.microsoft.com/office/powerpoint/2012/main" userId="S::geraldine.nolf@vlaanderen.be::a810bceb-64b3-450d-ac42-c901eb74e825" providerId="AD"/>
      </p:ext>
    </p:extLst>
  </p:cmAuthor>
  <p:cmAuthor id="3" name="Van Nuffelen Bert" initials="VB" lastIdx="22" clrIdx="2">
    <p:extLst>
      <p:ext uri="{19B8F6BF-5375-455C-9EA6-DF929625EA0E}">
        <p15:presenceInfo xmlns:p15="http://schemas.microsoft.com/office/powerpoint/2012/main" userId="S::bert.vannuffelen@vlaanderen.be::8e920923-0a28-4030-a008-d2be0e764e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00"/>
    <a:srgbClr val="F0D7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3F0C4-AA4C-3079-111D-3BD79FB95900}" v="10" dt="2022-01-14T08:39:58.658"/>
    <p1510:client id="{8B93B0C8-E258-48D4-AD80-48660DA7C764}" v="35" dt="2022-01-13T10:58:13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881" autoAdjust="0"/>
  </p:normalViewPr>
  <p:slideViewPr>
    <p:cSldViewPr snapToGrid="0">
      <p:cViewPr varScale="1">
        <p:scale>
          <a:sx n="71" d="100"/>
          <a:sy n="71" d="100"/>
        </p:scale>
        <p:origin x="1109" y="53"/>
      </p:cViewPr>
      <p:guideLst>
        <p:guide orient="horz" pos="686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16" Type="http://schemas.openxmlformats.org/officeDocument/2006/relationships/slide" Target="slides/slide108.xml"/><Relationship Id="rId124" Type="http://schemas.openxmlformats.org/officeDocument/2006/relationships/commentAuthors" Target="commentAuthors.xml"/><Relationship Id="rId129" Type="http://schemas.microsoft.com/office/2015/10/relationships/revisionInfo" Target="revisionInfo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slide" Target="slides/slide10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notesMaster" Target="notesMasters/notesMaster1.xml"/><Relationship Id="rId130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/Relationships>
</file>

<file path=ppt/comments/modernComment_9CE_2D45041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CB9EFD-6D49-4E90-8E14-56E4501E05A3}" authorId="{14860255-1A74-ABAE-74C0-D479E65BA987}" created="2021-12-17T11:10:48.478">
    <pc:sldMkLst xmlns:pc="http://schemas.microsoft.com/office/powerpoint/2013/main/command">
      <pc:docMk/>
      <pc:sldMk cId="759497755" sldId="2510"/>
    </pc:sldMkLst>
    <p188:txBody>
      <a:bodyPr/>
      <a:lstStyle/>
      <a:p>
        <a:r>
          <a:rPr lang="nl-NL"/>
          <a:t>[@Van Nuffelen Bert]: corrigeren van de identifiers in model</a:t>
        </a:r>
      </a:p>
    </p188:txBody>
  </p188:cm>
</p188:cmLst>
</file>

<file path=ppt/comments/modernComment_9E6_BEB92A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CADB24-25ED-483D-826C-00834339340C}" authorId="{14860255-1A74-ABAE-74C0-D479E65BA987}" created="2022-01-11T10:41:07.6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99806058" sldId="2534"/>
      <ac:spMk id="2" creationId="{6515F5F1-8F9D-4808-A940-54CEC03C04EA}"/>
    </ac:deMkLst>
    <p188:pos x="4512468" y="428624"/>
    <p188:replyLst>
      <p188:reply id="{EC6DDB8F-DAD3-4053-8F34-4E74F369DCAD}" authorId="{14860255-1A74-ABAE-74C0-D479E65BA987}" created="2022-01-14T08:39:11.765">
        <p188:txBody>
          <a:bodyPr/>
          <a:lstStyle/>
          <a:p>
            <a:r>
              <a:rPr lang="nl-NL"/>
              <a:t>Wij gebruiken in ISO het label 'status' om die zaken aan te duiden.</a:t>
            </a:r>
          </a:p>
        </p188:txBody>
      </p188:reply>
    </p188:replyLst>
    <p188:txBody>
      <a:bodyPr/>
      <a:lstStyle/>
      <a:p>
        <a:r>
          <a:rPr lang="nl-NL"/>
          <a:t>[@Van Nuffelen Bert] 
Vooruitgang als woord is niet geschikt; ik maakte er al voortgang van. Maar ook dat vind ik nog niet ideaal.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9EB2B628-ADB1-4657-8B40-1F87D5E09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53D1095-15D4-470D-BCF1-59E6FE617B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22358-AAE2-4408-851B-D471E33469D2}" type="datetimeFigureOut">
              <a:rPr lang="nl-BE" smtClean="0"/>
              <a:t>20/01/2022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2112AB2-B848-4365-BA3B-505354925F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9E8BFF-9E41-49C9-A207-69032B658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62C2E-A437-48A1-89CD-43562A50378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722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C9D4-63B4-468D-A052-B04CBEB7F2BA}" type="datetimeFigureOut">
              <a:rPr lang="nl-BE" smtClean="0"/>
              <a:t>20/01/2022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3715B-1EF3-4339-8C54-AA9074F64FE9}" type="slidenum">
              <a:rPr lang="nl-BE" smtClean="0"/>
              <a:t>‹#›</a:t>
            </a:fld>
            <a:endParaRPr lang="nl-BE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A5C15AF0-1D20-4F6B-A4DC-127872118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3130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288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576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864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3152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17808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044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6296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111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376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113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490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Wordt aangeboden door =&gt; via de </a:t>
            </a:r>
            <a:r>
              <a:rPr lang="nl-BE" dirty="0" err="1"/>
              <a:t>GetRelatedURL</a:t>
            </a:r>
            <a:r>
              <a:rPr lang="nl-BE" dirty="0"/>
              <a:t> op te zoeken?</a:t>
            </a:r>
            <a:br>
              <a:rPr lang="nl-BE" dirty="0"/>
            </a:br>
            <a:r>
              <a:rPr lang="nl-BE" dirty="0"/>
              <a:t>In de </a:t>
            </a:r>
            <a:r>
              <a:rPr lang="nl-BE" dirty="0" err="1"/>
              <a:t>GetRelatedAPI</a:t>
            </a:r>
            <a:r>
              <a:rPr lang="nl-BE" dirty="0"/>
              <a:t> zouden we de </a:t>
            </a:r>
            <a:r>
              <a:rPr lang="nl-BE" dirty="0" err="1"/>
              <a:t>endpoint-URL</a:t>
            </a:r>
            <a:r>
              <a:rPr lang="nl-BE" dirty="0"/>
              <a:t> dan moeten meepakken; zodat de juiste link mee te nemen is.</a:t>
            </a:r>
            <a:br>
              <a:rPr lang="nl-BE" dirty="0"/>
            </a:br>
            <a:r>
              <a:rPr lang="nl-BE" dirty="0"/>
              <a:t>@Mathieu: moet nakijken of we dit echt goed kunnen implementeren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Laag =&gt; @Bert moet deze nieuwe property nog voorzien</a:t>
            </a:r>
          </a:p>
          <a:p>
            <a:pPr marL="468630" lvl="1" indent="-285750">
              <a:buFont typeface="Arial" panose="020B0604020202020204" pitchFamily="34" charset="0"/>
              <a:buChar char="•"/>
            </a:pPr>
            <a:r>
              <a:rPr lang="nl-BE" dirty="0"/>
              <a:t>ISO ‘naam’ =&gt; voor WMS is dit een lag, voor WFS is dat een feature, WMTS is dat ID, voor </a:t>
            </a:r>
            <a:r>
              <a:rPr lang="nl-BE" dirty="0" err="1"/>
              <a:t>ogcAPIfeatures</a:t>
            </a:r>
            <a:r>
              <a:rPr lang="nl-BE" dirty="0"/>
              <a:t> is het </a:t>
            </a:r>
            <a:r>
              <a:rPr lang="nl-BE" dirty="0" err="1"/>
              <a:t>collectionID</a:t>
            </a:r>
            <a:r>
              <a:rPr lang="nl-BE" dirty="0"/>
              <a:t>, voor </a:t>
            </a:r>
            <a:r>
              <a:rPr lang="nl-BE" dirty="0" err="1"/>
              <a:t>getTile</a:t>
            </a:r>
            <a:r>
              <a:rPr lang="nl-BE" dirty="0"/>
              <a:t> is het een </a:t>
            </a:r>
            <a:r>
              <a:rPr lang="nl-BE" dirty="0" err="1"/>
              <a:t>tile</a:t>
            </a:r>
            <a:r>
              <a:rPr lang="nl-BE" dirty="0"/>
              <a:t>, … het is je identificerende stuk binnen de service die je wil aanduiden. =&gt; misschien een alternatieve </a:t>
            </a:r>
            <a:r>
              <a:rPr lang="nl-BE" dirty="0" err="1"/>
              <a:t>identifier</a:t>
            </a:r>
            <a:r>
              <a:rPr lang="nl-BE" dirty="0"/>
              <a:t> voor gebruiken (via </a:t>
            </a:r>
            <a:r>
              <a:rPr lang="nl-BE" dirty="0" err="1"/>
              <a:t>adms:identifier</a:t>
            </a:r>
            <a:r>
              <a:rPr lang="nl-BE" dirty="0"/>
              <a:t>) =&gt; </a:t>
            </a:r>
            <a:r>
              <a:rPr lang="nl-BE"/>
              <a:t>Bert checkt nog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Protocol-informatie moeten we ook mee wegschrijven in de </a:t>
            </a:r>
            <a:r>
              <a:rPr lang="nl-BE" dirty="0" err="1"/>
              <a:t>conformsTo</a:t>
            </a:r>
            <a:r>
              <a:rPr lang="nl-BE" dirty="0"/>
              <a:t> van de DSTR bv. (zoals voor de downloads al geïmplementeerd was)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Beschrijving: concatenatie toevoegen aan de beschrijving die er al bij stond.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Natuurlijke uitbreiding doen voor toekomstige soortgelijke distributies =&gt; bv OGC-API-features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9851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142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Integratie in harvesting/GeoNetwork planning outlook?</a:t>
            </a:r>
            <a:endParaRPr lang="nl-BE">
              <a:cs typeface="Calibri Light"/>
            </a:endParaRPr>
          </a:p>
          <a:p>
            <a:r>
              <a:rPr lang="nl-BE">
                <a:cs typeface="Calibri Light"/>
              </a:rPr>
              <a:t>- Bedoeling om eind juli met de nieuwe 2.0 versie van de DCAT-plug-in naar productie te kunnen en zo services mee in scope te nemen van de Informatiecatalogus </a:t>
            </a:r>
            <a:r>
              <a:rPr lang="nl-BE" err="1">
                <a:cs typeface="Calibri Light"/>
              </a:rPr>
              <a:t>ifv</a:t>
            </a:r>
            <a:r>
              <a:rPr lang="nl-BE">
                <a:cs typeface="Calibri Light"/>
              </a:rPr>
              <a:t> 1e release Datavindplaats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3861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nl-B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98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850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100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6269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101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8711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103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986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2">
            <a:extLst>
              <a:ext uri="{FF2B5EF4-FFF2-40B4-BE49-F238E27FC236}">
                <a16:creationId xmlns:a16="http://schemas.microsoft.com/office/drawing/2014/main" id="{49ACB1B9-A52C-4876-918B-833037006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19651" y="285051"/>
            <a:ext cx="6283031" cy="6283031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384003" y="285051"/>
            <a:ext cx="7853619" cy="6275949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298" y="1332507"/>
            <a:ext cx="5856011" cy="318211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8" y="4981050"/>
            <a:ext cx="5376684" cy="13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5327909" y="-6100"/>
            <a:ext cx="6857999" cy="687019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382" y="1879101"/>
            <a:ext cx="5088099" cy="42978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3" y="1241550"/>
            <a:ext cx="50880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225" y="365125"/>
            <a:ext cx="5088258" cy="703511"/>
          </a:xfrm>
        </p:spPr>
        <p:txBody>
          <a:bodyPr anchor="ctr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838" y="365125"/>
            <a:ext cx="5087937" cy="58118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25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37" y="365125"/>
            <a:ext cx="5647062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490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06738" y="1750074"/>
            <a:ext cx="5647063" cy="45515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9075" y="0"/>
            <a:ext cx="5179190" cy="6858000"/>
          </a:xfrm>
        </p:spPr>
        <p:txBody>
          <a:bodyPr>
            <a:normAutofit/>
          </a:bodyPr>
          <a:lstStyle>
            <a:lvl1pPr marL="0" marR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44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38" y="1177036"/>
            <a:ext cx="5647063" cy="464637"/>
          </a:xfrm>
        </p:spPr>
        <p:txBody>
          <a:bodyPr anchor="ctr"/>
          <a:lstStyle>
            <a:lvl1pPr>
              <a:defRPr sz="2327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11160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773716" y="1872866"/>
            <a:ext cx="10418284" cy="2716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744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48291" y="2192359"/>
            <a:ext cx="9669401" cy="2104220"/>
          </a:xfrm>
        </p:spPr>
        <p:txBody>
          <a:bodyPr anchor="ctr" anchorCtr="0">
            <a:normAutofit/>
          </a:bodyPr>
          <a:lstStyle>
            <a:lvl1pPr marL="0" marR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65" b="1">
                <a:solidFill>
                  <a:schemeClr val="accent2"/>
                </a:solidFill>
                <a:latin typeface="+mj-lt"/>
              </a:defRPr>
            </a:lvl1pPr>
            <a:lvl2pPr marL="443191" indent="0">
              <a:buNone/>
              <a:defRPr sz="1940">
                <a:solidFill>
                  <a:schemeClr val="tx1">
                    <a:tint val="75000"/>
                  </a:schemeClr>
                </a:solidFill>
              </a:defRPr>
            </a:lvl2pPr>
            <a:lvl3pPr marL="886382" indent="0">
              <a:buNone/>
              <a:defRPr sz="1744">
                <a:solidFill>
                  <a:schemeClr val="tx1">
                    <a:tint val="75000"/>
                  </a:schemeClr>
                </a:solidFill>
              </a:defRPr>
            </a:lvl3pPr>
            <a:lvl4pPr marL="1329573" indent="0">
              <a:buNone/>
              <a:defRPr sz="1552">
                <a:solidFill>
                  <a:schemeClr val="tx1">
                    <a:tint val="75000"/>
                  </a:schemeClr>
                </a:solidFill>
              </a:defRPr>
            </a:lvl4pPr>
            <a:lvl5pPr marL="1772763" indent="0">
              <a:buNone/>
              <a:defRPr sz="1552">
                <a:solidFill>
                  <a:schemeClr val="tx1">
                    <a:tint val="75000"/>
                  </a:schemeClr>
                </a:solidFill>
              </a:defRPr>
            </a:lvl5pPr>
            <a:lvl6pPr marL="2215954" indent="0">
              <a:buNone/>
              <a:defRPr sz="1552">
                <a:solidFill>
                  <a:schemeClr val="tx1">
                    <a:tint val="75000"/>
                  </a:schemeClr>
                </a:solidFill>
              </a:defRPr>
            </a:lvl6pPr>
            <a:lvl7pPr marL="2659144" indent="0">
              <a:buNone/>
              <a:defRPr sz="1552">
                <a:solidFill>
                  <a:schemeClr val="tx1">
                    <a:tint val="75000"/>
                  </a:schemeClr>
                </a:solidFill>
              </a:defRPr>
            </a:lvl7pPr>
            <a:lvl8pPr marL="3102335" indent="0">
              <a:buNone/>
              <a:defRPr sz="1552">
                <a:solidFill>
                  <a:schemeClr val="tx1">
                    <a:tint val="75000"/>
                  </a:schemeClr>
                </a:solidFill>
              </a:defRPr>
            </a:lvl8pPr>
            <a:lvl9pPr marL="3545525" indent="0">
              <a:buNone/>
              <a:defRPr sz="15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F4D7F-BC83-4DFB-AED5-DCA5BEF64B40}"/>
              </a:ext>
            </a:extLst>
          </p:cNvPr>
          <p:cNvSpPr txBox="1"/>
          <p:nvPr userDrawn="1"/>
        </p:nvSpPr>
        <p:spPr>
          <a:xfrm>
            <a:off x="201258" y="417688"/>
            <a:ext cx="19470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81" b="0">
                <a:latin typeface="+mj-lt"/>
              </a:rPr>
              <a:t>“ </a:t>
            </a:r>
            <a:endParaRPr lang="nl-BE" sz="29081" b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770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36B33B-61E0-4EFE-9300-228CD429E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3120" y="289984"/>
            <a:ext cx="7769327" cy="6263216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68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6587" y="291265"/>
            <a:ext cx="4302296" cy="6261937"/>
          </a:xfrm>
        </p:spPr>
        <p:txBody>
          <a:bodyPr anchor="ctr" anchorCtr="0">
            <a:normAutofit/>
          </a:bodyPr>
          <a:lstStyle>
            <a:lvl1pPr algn="r">
              <a:defRPr sz="4265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ACDB-1568-40D6-870C-961626CA165E}"/>
              </a:ext>
            </a:extLst>
          </p:cNvPr>
          <p:cNvSpPr txBox="1"/>
          <p:nvPr userDrawn="1"/>
        </p:nvSpPr>
        <p:spPr>
          <a:xfrm>
            <a:off x="6096000" y="-530575"/>
            <a:ext cx="19470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81" b="0">
                <a:solidFill>
                  <a:schemeClr val="accent1"/>
                </a:solidFill>
                <a:latin typeface="+mj-lt"/>
              </a:rPr>
              <a:t>“ </a:t>
            </a:r>
            <a:endParaRPr lang="nl-BE" sz="29081" b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206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59F1918E-2D9A-4682-9C06-02A86885AC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72476" y="2632969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281483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552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39" name="Tijdelijke aanduiding voor tekst 38">
            <a:extLst>
              <a:ext uri="{FF2B5EF4-FFF2-40B4-BE49-F238E27FC236}">
                <a16:creationId xmlns:a16="http://schemas.microsoft.com/office/drawing/2014/main" id="{7AB9D9A0-7B32-4859-BC39-A14A1EC604A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54693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63" name="Tijdelijke aanduiding voor tekst 38">
            <a:extLst>
              <a:ext uri="{FF2B5EF4-FFF2-40B4-BE49-F238E27FC236}">
                <a16:creationId xmlns:a16="http://schemas.microsoft.com/office/drawing/2014/main" id="{C0BE439F-A68C-42F7-B4B3-13A3EC0D80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53730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66" name="Tijdelijke aanduiding voor tekst 38">
            <a:extLst>
              <a:ext uri="{FF2B5EF4-FFF2-40B4-BE49-F238E27FC236}">
                <a16:creationId xmlns:a16="http://schemas.microsoft.com/office/drawing/2014/main" id="{39C42931-DDDB-4AE5-A08B-B89D04F15F4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252765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67" name="Tijdelijke aanduiding voor tekst 38">
            <a:extLst>
              <a:ext uri="{FF2B5EF4-FFF2-40B4-BE49-F238E27FC236}">
                <a16:creationId xmlns:a16="http://schemas.microsoft.com/office/drawing/2014/main" id="{C98792DD-90CB-4010-933D-732FE842AEE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751802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68" name="Tijdelijke aanduiding voor tekst 38">
            <a:extLst>
              <a:ext uri="{FF2B5EF4-FFF2-40B4-BE49-F238E27FC236}">
                <a16:creationId xmlns:a16="http://schemas.microsoft.com/office/drawing/2014/main" id="{3F27A854-DD8E-4C81-99B4-3EEED625D6B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250841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69" name="Tijdelijke aanduiding voor tekst 38">
            <a:extLst>
              <a:ext uri="{FF2B5EF4-FFF2-40B4-BE49-F238E27FC236}">
                <a16:creationId xmlns:a16="http://schemas.microsoft.com/office/drawing/2014/main" id="{87EA8B4E-D3FB-481B-86FB-20D1523B091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749878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70" name="Tijdelijke aanduiding voor tekst 38">
            <a:extLst>
              <a:ext uri="{FF2B5EF4-FFF2-40B4-BE49-F238E27FC236}">
                <a16:creationId xmlns:a16="http://schemas.microsoft.com/office/drawing/2014/main" id="{DD3451E5-6398-49C5-B4F7-FEFFDC08CE6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248913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71" name="Tijdelijke aanduiding voor tekst 38">
            <a:extLst>
              <a:ext uri="{FF2B5EF4-FFF2-40B4-BE49-F238E27FC236}">
                <a16:creationId xmlns:a16="http://schemas.microsoft.com/office/drawing/2014/main" id="{C00E7DE8-5895-4F52-A812-75A45EF1899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747950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72" name="Tijdelijke aanduiding voor tekst 38">
            <a:extLst>
              <a:ext uri="{FF2B5EF4-FFF2-40B4-BE49-F238E27FC236}">
                <a16:creationId xmlns:a16="http://schemas.microsoft.com/office/drawing/2014/main" id="{7B88905F-E9AF-483D-8A85-FCB2D934CC9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46989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73" name="Tijdelijke aanduiding voor tekst 38">
            <a:extLst>
              <a:ext uri="{FF2B5EF4-FFF2-40B4-BE49-F238E27FC236}">
                <a16:creationId xmlns:a16="http://schemas.microsoft.com/office/drawing/2014/main" id="{CA04EC21-9D3A-4928-A014-54F3133E79B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746026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74" name="Tijdelijke aanduiding voor tekst 38">
            <a:extLst>
              <a:ext uri="{FF2B5EF4-FFF2-40B4-BE49-F238E27FC236}">
                <a16:creationId xmlns:a16="http://schemas.microsoft.com/office/drawing/2014/main" id="{F4C2F111-474D-479E-B078-4EA530922D1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245061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75" name="Tijdelijke aanduiding voor tekst 38">
            <a:extLst>
              <a:ext uri="{FF2B5EF4-FFF2-40B4-BE49-F238E27FC236}">
                <a16:creationId xmlns:a16="http://schemas.microsoft.com/office/drawing/2014/main" id="{8BE915FA-1E68-4A62-8DCB-236AF25F895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744100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dec</a:t>
            </a:r>
          </a:p>
        </p:txBody>
      </p:sp>
      <p:sp>
        <p:nvSpPr>
          <p:cNvPr id="76" name="Tijdelijke aanduiding voor tekst 38">
            <a:extLst>
              <a:ext uri="{FF2B5EF4-FFF2-40B4-BE49-F238E27FC236}">
                <a16:creationId xmlns:a16="http://schemas.microsoft.com/office/drawing/2014/main" id="{CD9518E9-B08F-4048-A5A7-A3FB24568D1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43137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77" name="Tijdelijke aanduiding voor tekst 38">
            <a:extLst>
              <a:ext uri="{FF2B5EF4-FFF2-40B4-BE49-F238E27FC236}">
                <a16:creationId xmlns:a16="http://schemas.microsoft.com/office/drawing/2014/main" id="{B783AE82-9304-4D97-9641-7877BA1B715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742172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78" name="Tijdelijke aanduiding voor tekst 38">
            <a:extLst>
              <a:ext uri="{FF2B5EF4-FFF2-40B4-BE49-F238E27FC236}">
                <a16:creationId xmlns:a16="http://schemas.microsoft.com/office/drawing/2014/main" id="{7DB650D2-ABA6-4D0C-A436-EBEB2205741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41209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79" name="Tijdelijke aanduiding voor tekst 38">
            <a:extLst>
              <a:ext uri="{FF2B5EF4-FFF2-40B4-BE49-F238E27FC236}">
                <a16:creationId xmlns:a16="http://schemas.microsoft.com/office/drawing/2014/main" id="{9AF9C4A8-9B3F-476A-95A5-4E522EEF250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40248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80" name="Tijdelijke aanduiding voor tekst 38">
            <a:extLst>
              <a:ext uri="{FF2B5EF4-FFF2-40B4-BE49-F238E27FC236}">
                <a16:creationId xmlns:a16="http://schemas.microsoft.com/office/drawing/2014/main" id="{A798A2B0-846C-4ADB-9381-3AD6F967EFEB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239285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81" name="Tijdelijke aanduiding voor tekst 38">
            <a:extLst>
              <a:ext uri="{FF2B5EF4-FFF2-40B4-BE49-F238E27FC236}">
                <a16:creationId xmlns:a16="http://schemas.microsoft.com/office/drawing/2014/main" id="{13E03CAB-FE4B-4F41-9A1F-5A281CF7702D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738320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82" name="Tijdelijke aanduiding voor tekst 38">
            <a:extLst>
              <a:ext uri="{FF2B5EF4-FFF2-40B4-BE49-F238E27FC236}">
                <a16:creationId xmlns:a16="http://schemas.microsoft.com/office/drawing/2014/main" id="{1C528E84-C793-4F93-9189-DACCC821773A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9237357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83" name="Tijdelijke aanduiding voor tekst 38">
            <a:extLst>
              <a:ext uri="{FF2B5EF4-FFF2-40B4-BE49-F238E27FC236}">
                <a16:creationId xmlns:a16="http://schemas.microsoft.com/office/drawing/2014/main" id="{DF0910A1-C04A-4E5D-868D-5C3CBA977C6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9736396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84" name="Tijdelijke aanduiding voor tekst 38">
            <a:extLst>
              <a:ext uri="{FF2B5EF4-FFF2-40B4-BE49-F238E27FC236}">
                <a16:creationId xmlns:a16="http://schemas.microsoft.com/office/drawing/2014/main" id="{7F79CA68-1B19-4CE2-BF1A-F2473B5B981C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0235433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85" name="Tijdelijke aanduiding voor tekst 38">
            <a:extLst>
              <a:ext uri="{FF2B5EF4-FFF2-40B4-BE49-F238E27FC236}">
                <a16:creationId xmlns:a16="http://schemas.microsoft.com/office/drawing/2014/main" id="{C1D1927D-7780-49BB-8C4A-8E4B20F3F1A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734468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86" name="Tijdelijke aanduiding voor tekst 38">
            <a:extLst>
              <a:ext uri="{FF2B5EF4-FFF2-40B4-BE49-F238E27FC236}">
                <a16:creationId xmlns:a16="http://schemas.microsoft.com/office/drawing/2014/main" id="{9BB1EF70-957E-441E-9C69-53308BAD24CA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1233507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88" name="Tijdelijke aanduiding voor tekst 38">
            <a:extLst>
              <a:ext uri="{FF2B5EF4-FFF2-40B4-BE49-F238E27FC236}">
                <a16:creationId xmlns:a16="http://schemas.microsoft.com/office/drawing/2014/main" id="{5377F123-0E3C-4A3C-8BB5-4FFC91836089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1732544" y="4231701"/>
            <a:ext cx="445280" cy="231988"/>
          </a:xfrm>
        </p:spPr>
        <p:txBody>
          <a:bodyPr>
            <a:normAutofit/>
          </a:bodyPr>
          <a:lstStyle>
            <a:lvl1pPr algn="ctr">
              <a:defRPr sz="968" b="1"/>
            </a:lvl1pPr>
            <a:lvl4pPr>
              <a:defRPr sz="968"/>
            </a:lvl4pPr>
          </a:lstStyle>
          <a:p>
            <a:pPr lvl="0"/>
            <a:r>
              <a:rPr lang="nl-BE"/>
              <a:t>dec</a:t>
            </a:r>
          </a:p>
        </p:txBody>
      </p:sp>
      <p:cxnSp>
        <p:nvCxnSpPr>
          <p:cNvPr id="90" name="Rechte verbindingslijn met pijl 89">
            <a:extLst>
              <a:ext uri="{FF2B5EF4-FFF2-40B4-BE49-F238E27FC236}">
                <a16:creationId xmlns:a16="http://schemas.microsoft.com/office/drawing/2014/main" id="{AB50AF45-24E9-4EB5-9097-17DEABF08CEF}"/>
              </a:ext>
            </a:extLst>
          </p:cNvPr>
          <p:cNvCxnSpPr>
            <a:cxnSpLocks/>
          </p:cNvCxnSpPr>
          <p:nvPr userDrawn="1"/>
        </p:nvCxnSpPr>
        <p:spPr>
          <a:xfrm>
            <a:off x="275960" y="4678322"/>
            <a:ext cx="11916043" cy="3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3" name="Tijdelijke aanduiding voor tekst 92">
            <a:extLst>
              <a:ext uri="{FF2B5EF4-FFF2-40B4-BE49-F238E27FC236}">
                <a16:creationId xmlns:a16="http://schemas.microsoft.com/office/drawing/2014/main" id="{11533602-0534-4EE4-86B2-2D6AC0264F2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249607" y="4916035"/>
            <a:ext cx="944049" cy="352425"/>
          </a:xfrm>
        </p:spPr>
        <p:txBody>
          <a:bodyPr>
            <a:noAutofit/>
          </a:bodyPr>
          <a:lstStyle>
            <a:lvl1pPr algn="ctr">
              <a:defRPr sz="1940"/>
            </a:lvl1pPr>
          </a:lstStyle>
          <a:p>
            <a:pPr lvl="0"/>
            <a:r>
              <a:rPr lang="nl-BE"/>
              <a:t>jaar</a:t>
            </a:r>
          </a:p>
        </p:txBody>
      </p:sp>
      <p:sp>
        <p:nvSpPr>
          <p:cNvPr id="94" name="Tijdelijke aanduiding voor tekst 92">
            <a:extLst>
              <a:ext uri="{FF2B5EF4-FFF2-40B4-BE49-F238E27FC236}">
                <a16:creationId xmlns:a16="http://schemas.microsoft.com/office/drawing/2014/main" id="{B8C88B26-3701-406C-BCB4-1DAF260FEB9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237658" y="4913776"/>
            <a:ext cx="944049" cy="352425"/>
          </a:xfrm>
        </p:spPr>
        <p:txBody>
          <a:bodyPr>
            <a:noAutofit/>
          </a:bodyPr>
          <a:lstStyle>
            <a:lvl1pPr algn="ctr">
              <a:defRPr sz="1940"/>
            </a:lvl1pPr>
          </a:lstStyle>
          <a:p>
            <a:pPr lvl="0"/>
            <a:r>
              <a:rPr lang="nl-BE"/>
              <a:t>jaar</a:t>
            </a:r>
          </a:p>
        </p:txBody>
      </p:sp>
      <p:grpSp>
        <p:nvGrpSpPr>
          <p:cNvPr id="95" name="Groep 94" title="Maandlijnen van tijdlijn">
            <a:extLst>
              <a:ext uri="{FF2B5EF4-FFF2-40B4-BE49-F238E27FC236}">
                <a16:creationId xmlns:a16="http://schemas.microsoft.com/office/drawing/2014/main" id="{A7CAADC8-904F-48EA-8453-9468E91D6AF6}"/>
              </a:ext>
            </a:extLst>
          </p:cNvPr>
          <p:cNvGrpSpPr/>
          <p:nvPr userDrawn="1"/>
        </p:nvGrpSpPr>
        <p:grpSpPr>
          <a:xfrm>
            <a:off x="477333" y="4596486"/>
            <a:ext cx="11438712" cy="181635"/>
            <a:chOff x="620712" y="3799174"/>
            <a:chExt cx="10856346" cy="154901"/>
          </a:xfrm>
        </p:grpSpPr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8BDE45B7-8119-49E6-B212-451B8402F84E}"/>
                </a:ext>
              </a:extLst>
            </p:cNvPr>
            <p:cNvCxnSpPr/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33FF2C69-2473-45CE-A53F-3010E0D03649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6A4DDD13-968E-4637-9615-D1329CE1F284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CB399D3A-90B7-4D0D-9FC4-A64299BC00B4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77043B2D-A206-4FB9-B7F8-EDA7594C2531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D5C65EAC-6808-4A59-8D69-1EA1FB50C306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A8F8BB0E-271F-4EC8-8EED-9896E45486CB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E63036B4-5878-44BC-AC6D-875BC4CD0284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4CABA9C-F6A9-402D-85FF-5A6126451078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10A8BF00-F3DC-4AEF-A36C-6591C12A915E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4F117B4E-1E52-440A-B7F6-B778345F6584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924057D0-7B23-49D6-9608-E6F16D96D622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2E6DC1B6-45B8-4408-AB37-273905DA3647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A8E302AF-114F-47C1-95C9-5D335462DF34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EE00CBE2-9115-4A97-95B7-319CCD3AF686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A63A34B4-26C7-4C37-B923-7AA522FF311D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035CFDE-E465-4E07-9D9A-51F3FB1C3BCD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DE698563-4D7B-493A-BD5E-621D743785EE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F6F15F0A-55D9-4D68-A223-A6886DC6E7DE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FF82399A-1631-41CB-9BBC-B611EBF61D98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79E3E073-51C4-454B-84C7-CF7AB24079BF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A51A760C-628D-4AD1-B6DC-B3D3825810C7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AE15CF89-E156-47A3-867F-7956CC69EA97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C3694648-29A4-449C-8E57-9D5FEC179DAE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ijdelijke aanduiding voor tekst 9">
            <a:extLst>
              <a:ext uri="{FF2B5EF4-FFF2-40B4-BE49-F238E27FC236}">
                <a16:creationId xmlns:a16="http://schemas.microsoft.com/office/drawing/2014/main" id="{021ACA3B-4B86-40D2-8567-D04EE3B2C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241552"/>
            <a:ext cx="10515599" cy="464637"/>
          </a:xfrm>
        </p:spPr>
        <p:txBody>
          <a:bodyPr anchor="ctr"/>
          <a:lstStyle>
            <a:lvl1pPr>
              <a:defRPr sz="2327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62" name="Tijdelijke aanduiding voor tekst 3">
            <a:extLst>
              <a:ext uri="{FF2B5EF4-FFF2-40B4-BE49-F238E27FC236}">
                <a16:creationId xmlns:a16="http://schemas.microsoft.com/office/drawing/2014/main" id="{A29ABC88-0EF8-450F-913F-EB585B8B366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072476" y="5886089"/>
            <a:ext cx="1793875" cy="561975"/>
          </a:xfrm>
          <a:prstGeom prst="borderCallout1">
            <a:avLst>
              <a:gd name="adj1" fmla="val -9224"/>
              <a:gd name="adj2" fmla="val 50147"/>
              <a:gd name="adj3" fmla="val -178687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552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91" name="Tijdelijke aanduiding voor tekst 3">
            <a:extLst>
              <a:ext uri="{FF2B5EF4-FFF2-40B4-BE49-F238E27FC236}">
                <a16:creationId xmlns:a16="http://schemas.microsoft.com/office/drawing/2014/main" id="{980FF19F-4C66-40E4-9BAA-A6D847054D7B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2564405" y="3292819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164534"/>
              <a:gd name="adj4" fmla="val 4966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552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0" name="Tijdelijke aanduiding voor tekst 3">
            <a:extLst>
              <a:ext uri="{FF2B5EF4-FFF2-40B4-BE49-F238E27FC236}">
                <a16:creationId xmlns:a16="http://schemas.microsoft.com/office/drawing/2014/main" id="{7EEEFEA1-DAC9-4EED-AF30-852F5B04684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4061937" y="1977915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398432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552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2" name="Tijdelijke aanduiding voor tekst 3">
            <a:extLst>
              <a:ext uri="{FF2B5EF4-FFF2-40B4-BE49-F238E27FC236}">
                <a16:creationId xmlns:a16="http://schemas.microsoft.com/office/drawing/2014/main" id="{357B9E2D-A6B3-4383-9982-B14737BD23BD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2564404" y="5219462"/>
            <a:ext cx="1793875" cy="561975"/>
          </a:xfrm>
          <a:prstGeom prst="borderCallout1">
            <a:avLst>
              <a:gd name="adj1" fmla="val -9224"/>
              <a:gd name="adj2" fmla="val 50147"/>
              <a:gd name="adj3" fmla="val -59195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552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</p:spTree>
    <p:extLst>
      <p:ext uri="{BB962C8B-B14F-4D97-AF65-F5344CB8AC3E}">
        <p14:creationId xmlns:p14="http://schemas.microsoft.com/office/powerpoint/2010/main" val="101964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>
            <a:extLst>
              <a:ext uri="{FF2B5EF4-FFF2-40B4-BE49-F238E27FC236}">
                <a16:creationId xmlns:a16="http://schemas.microsoft.com/office/drawing/2014/main" id="{DB962CC7-22F4-4B97-8F7A-432C84F78205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3" y="-31018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5C4B4E7-29A5-4D21-BAB1-4903AD7D4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B8CE9CF7-7108-4FD5-B262-BF0DA45AB0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0276" y="2453018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52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E6C7248D-8CF0-4282-A4F6-037171CC5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276" y="5337126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552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423D5C9-344D-4A8C-BEFD-E77AFB4F00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274" y="2020916"/>
            <a:ext cx="2410884" cy="432100"/>
          </a:xfrm>
        </p:spPr>
        <p:txBody>
          <a:bodyPr>
            <a:normAutofit/>
          </a:bodyPr>
          <a:lstStyle>
            <a:lvl1pPr algn="ctr">
              <a:defRPr sz="1940" b="1">
                <a:solidFill>
                  <a:schemeClr val="accent4"/>
                </a:solidFill>
              </a:defRPr>
            </a:lvl1pPr>
            <a:lvl2pPr marL="372224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E19C59EC-55A7-46F2-9BBA-3CBA70A94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85876" y="2453018"/>
            <a:ext cx="2410883" cy="2712659"/>
          </a:xfrm>
          <a:ln w="12700" cap="sq">
            <a:noFill/>
            <a:round/>
          </a:ln>
        </p:spPr>
        <p:txBody>
          <a:bodyPr/>
          <a:lstStyle>
            <a:lvl1pPr marL="0" marR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52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0" name="Tijdelijke aanduiding voor tekst 12">
            <a:extLst>
              <a:ext uri="{FF2B5EF4-FFF2-40B4-BE49-F238E27FC236}">
                <a16:creationId xmlns:a16="http://schemas.microsoft.com/office/drawing/2014/main" id="{8E50422C-46C0-4060-AE2B-C2875FD9F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5876" y="5337126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552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97A0DC2F-301A-4571-AC89-D1D43F777D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5874" y="2020916"/>
            <a:ext cx="2410884" cy="432100"/>
          </a:xfrm>
        </p:spPr>
        <p:txBody>
          <a:bodyPr/>
          <a:lstStyle>
            <a:lvl1pPr algn="ctr">
              <a:defRPr sz="1940" b="1">
                <a:solidFill>
                  <a:schemeClr val="accent4"/>
                </a:solidFill>
              </a:defRPr>
            </a:lvl1pPr>
            <a:lvl2pPr marL="372224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7334CCB8-0687-4DCF-8FC6-27A90E27A0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1473" y="2453018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52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3" name="Tijdelijke aanduiding voor tekst 12">
            <a:extLst>
              <a:ext uri="{FF2B5EF4-FFF2-40B4-BE49-F238E27FC236}">
                <a16:creationId xmlns:a16="http://schemas.microsoft.com/office/drawing/2014/main" id="{534159E6-F05A-447A-AC89-843C29DDC4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1473" y="5337126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552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92FFC08C-5508-4AFB-8601-62122951FB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1474" y="2020916"/>
            <a:ext cx="2410884" cy="432100"/>
          </a:xfrm>
        </p:spPr>
        <p:txBody>
          <a:bodyPr/>
          <a:lstStyle>
            <a:lvl1pPr algn="ctr">
              <a:defRPr sz="1940" b="1">
                <a:solidFill>
                  <a:schemeClr val="accent4"/>
                </a:solidFill>
              </a:defRPr>
            </a:lvl1pPr>
            <a:lvl2pPr marL="372224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73BD6EAF-136F-45CF-BAF7-EE9F1A9D051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157074" y="2453018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52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6" name="Tijdelijke aanduiding voor tekst 12">
            <a:extLst>
              <a:ext uri="{FF2B5EF4-FFF2-40B4-BE49-F238E27FC236}">
                <a16:creationId xmlns:a16="http://schemas.microsoft.com/office/drawing/2014/main" id="{E4404208-F45F-4F80-B589-1ECB7E4010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57074" y="5337126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552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00215735-84C6-4FBB-8E1B-DB9F5787CE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7071" y="2020916"/>
            <a:ext cx="2410884" cy="432100"/>
          </a:xfrm>
        </p:spPr>
        <p:txBody>
          <a:bodyPr/>
          <a:lstStyle>
            <a:lvl1pPr algn="ctr">
              <a:defRPr sz="1940" b="1">
                <a:solidFill>
                  <a:schemeClr val="accent4"/>
                </a:solidFill>
              </a:defRPr>
            </a:lvl1pPr>
            <a:lvl2pPr marL="372224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8" name="Tijdelijke aanduiding voor tekst 9">
            <a:extLst>
              <a:ext uri="{FF2B5EF4-FFF2-40B4-BE49-F238E27FC236}">
                <a16:creationId xmlns:a16="http://schemas.microsoft.com/office/drawing/2014/main" id="{7A2E56C2-3B25-4C18-8EDD-DDE7C0ED53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202" y="1241552"/>
            <a:ext cx="10515599" cy="464637"/>
          </a:xfrm>
        </p:spPr>
        <p:txBody>
          <a:bodyPr anchor="ctr"/>
          <a:lstStyle>
            <a:lvl1pPr>
              <a:defRPr sz="2327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291930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8" name="Tijdelijke aanduiding voor SmartArt 7">
            <a:extLst>
              <a:ext uri="{FF2B5EF4-FFF2-40B4-BE49-F238E27FC236}">
                <a16:creationId xmlns:a16="http://schemas.microsoft.com/office/drawing/2014/main" id="{6606E614-68FA-4940-96B9-FF1EC025281B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795676" y="2059517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0" name="Tijdelijke aanduiding voor SmartArt 7">
            <a:extLst>
              <a:ext uri="{FF2B5EF4-FFF2-40B4-BE49-F238E27FC236}">
                <a16:creationId xmlns:a16="http://schemas.microsoft.com/office/drawing/2014/main" id="{9123AE56-F6FF-4E82-854F-0B1C87D769C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3603557" y="2059516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1" name="Tijdelijke aanduiding voor SmartArt 7">
            <a:extLst>
              <a:ext uri="{FF2B5EF4-FFF2-40B4-BE49-F238E27FC236}">
                <a16:creationId xmlns:a16="http://schemas.microsoft.com/office/drawing/2014/main" id="{1F554A6C-5F84-46F9-86E5-F7F900272FA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6411438" y="2059515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2" name="Tijdelijke aanduiding voor SmartArt 7">
            <a:extLst>
              <a:ext uri="{FF2B5EF4-FFF2-40B4-BE49-F238E27FC236}">
                <a16:creationId xmlns:a16="http://schemas.microsoft.com/office/drawing/2014/main" id="{852C178A-F6B4-4FA5-8D8C-2F92F24C5912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9219318" y="2059514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3C1FA0C0-E371-4595-8FD5-C89E30572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5676" y="4408224"/>
            <a:ext cx="2511425" cy="464637"/>
          </a:xfrm>
        </p:spPr>
        <p:txBody>
          <a:bodyPr anchor="ctr">
            <a:normAutofit/>
          </a:bodyPr>
          <a:lstStyle>
            <a:lvl1pPr algn="ctr">
              <a:defRPr sz="1552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5" name="Tijdelijke aanduiding voor tekst 13">
            <a:extLst>
              <a:ext uri="{FF2B5EF4-FFF2-40B4-BE49-F238E27FC236}">
                <a16:creationId xmlns:a16="http://schemas.microsoft.com/office/drawing/2014/main" id="{563F2F40-62FB-4717-A7EF-C75E53C200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3188" y="4408224"/>
            <a:ext cx="2511425" cy="464637"/>
          </a:xfrm>
        </p:spPr>
        <p:txBody>
          <a:bodyPr anchor="ctr">
            <a:normAutofit/>
          </a:bodyPr>
          <a:lstStyle>
            <a:lvl1pPr algn="ctr">
              <a:defRPr sz="1552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6" name="Tijdelijke aanduiding voor tekst 13">
            <a:extLst>
              <a:ext uri="{FF2B5EF4-FFF2-40B4-BE49-F238E27FC236}">
                <a16:creationId xmlns:a16="http://schemas.microsoft.com/office/drawing/2014/main" id="{6D399A35-1204-46F6-9E30-3E96BDAFF1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0700" y="4408224"/>
            <a:ext cx="2511425" cy="464637"/>
          </a:xfrm>
        </p:spPr>
        <p:txBody>
          <a:bodyPr anchor="ctr">
            <a:normAutofit/>
          </a:bodyPr>
          <a:lstStyle>
            <a:lvl1pPr algn="ctr">
              <a:defRPr sz="1552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7" name="Tijdelijke aanduiding voor tekst 13">
            <a:extLst>
              <a:ext uri="{FF2B5EF4-FFF2-40B4-BE49-F238E27FC236}">
                <a16:creationId xmlns:a16="http://schemas.microsoft.com/office/drawing/2014/main" id="{AFD76959-1537-4BE1-99BC-35DD3D8960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8212" y="4408224"/>
            <a:ext cx="2511425" cy="464637"/>
          </a:xfrm>
        </p:spPr>
        <p:txBody>
          <a:bodyPr anchor="ctr">
            <a:normAutofit/>
          </a:bodyPr>
          <a:lstStyle>
            <a:lvl1pPr algn="ctr">
              <a:defRPr sz="1552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D526378-51B4-40C3-B48E-C2077020B8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5676" y="4989153"/>
            <a:ext cx="2511425" cy="1486702"/>
          </a:xfrm>
        </p:spPr>
        <p:txBody>
          <a:bodyPr>
            <a:noAutofit/>
          </a:bodyPr>
          <a:lstStyle>
            <a:lvl1pPr>
              <a:defRPr sz="1552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A8581B78-049D-4170-BF69-24D2FA5C5A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7709" y="4989153"/>
            <a:ext cx="2511425" cy="1486702"/>
          </a:xfrm>
        </p:spPr>
        <p:txBody>
          <a:bodyPr>
            <a:noAutofit/>
          </a:bodyPr>
          <a:lstStyle>
            <a:lvl1pPr>
              <a:defRPr sz="1552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6768F3EE-41ED-45DE-BE9C-497205477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700" y="4989153"/>
            <a:ext cx="2511425" cy="1486702"/>
          </a:xfrm>
        </p:spPr>
        <p:txBody>
          <a:bodyPr>
            <a:noAutofit/>
          </a:bodyPr>
          <a:lstStyle>
            <a:lvl1pPr>
              <a:defRPr sz="1552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20F4AA97-0FB5-403B-88B6-5360EEBF4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733" y="4989153"/>
            <a:ext cx="2511425" cy="1486702"/>
          </a:xfrm>
        </p:spPr>
        <p:txBody>
          <a:bodyPr>
            <a:noAutofit/>
          </a:bodyPr>
          <a:lstStyle>
            <a:lvl1pPr>
              <a:defRPr sz="1552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A7E79D6-FDC8-4E54-A438-8CCA927A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7" name="Tijdelijke aanduiding voor tekst 9">
            <a:extLst>
              <a:ext uri="{FF2B5EF4-FFF2-40B4-BE49-F238E27FC236}">
                <a16:creationId xmlns:a16="http://schemas.microsoft.com/office/drawing/2014/main" id="{853AADD6-E4C6-4009-8DF2-D7F9DE4AF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241552"/>
            <a:ext cx="10515599" cy="464637"/>
          </a:xfrm>
        </p:spPr>
        <p:txBody>
          <a:bodyPr anchor="ctr"/>
          <a:lstStyle>
            <a:lvl1pPr>
              <a:defRPr sz="2327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73E50-7B16-463E-993C-D92A71A9F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938" y="1619776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552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552"/>
              <a:t>Icon</a:t>
            </a:r>
            <a:endParaRPr lang="nl-BE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FD12FDA0-6BA0-43B7-8AB2-38FA0AF87C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68929" y="1617935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552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552"/>
              <a:t>Icon</a:t>
            </a:r>
            <a:endParaRPr lang="nl-BE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6FDD6301-BBE9-473F-9107-CAA1912916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1920" y="1625985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552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552"/>
              <a:t>Icon</a:t>
            </a:r>
            <a:endParaRPr lang="nl-BE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5CF3AE65-94BA-4E1A-B700-B6DA841791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00020" y="1625985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552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552"/>
              <a:t>Icon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51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fd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Afbeelding 2" descr="Afbeelding met persoon, buiten, foto, groep&#10;&#10;Beschrijving is gegenereerd met zeer hoge betrouwbaarheid">
            <a:extLst>
              <a:ext uri="{FF2B5EF4-FFF2-40B4-BE49-F238E27FC236}">
                <a16:creationId xmlns:a16="http://schemas.microsoft.com/office/drawing/2014/main" id="{BE14429E-9135-413F-BB5A-AC9A788DC7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D8FC7F0A-0DBB-410D-B493-957D6B14E243}"/>
              </a:ext>
            </a:extLst>
          </p:cNvPr>
          <p:cNvSpPr/>
          <p:nvPr userDrawn="1"/>
        </p:nvSpPr>
        <p:spPr>
          <a:xfrm>
            <a:off x="3040914" y="4019107"/>
            <a:ext cx="9151088" cy="20296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744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0A5BF-595C-4B57-96AD-9E5B41A7063E}"/>
              </a:ext>
            </a:extLst>
          </p:cNvPr>
          <p:cNvSpPr txBox="1"/>
          <p:nvPr userDrawn="1"/>
        </p:nvSpPr>
        <p:spPr>
          <a:xfrm>
            <a:off x="3230882" y="4294344"/>
            <a:ext cx="8485632" cy="14393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4265" b="1" i="0" u="none" strike="noStrike" kern="1200" cap="none" spc="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Trefdag</a:t>
            </a:r>
            <a:r>
              <a:rPr kumimoji="0" lang="nl-NL" sz="4265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Digitaal </a:t>
            </a:r>
            <a:r>
              <a:rPr kumimoji="0" lang="nl-NL" sz="4265" b="1" i="0" u="none" strike="noStrike" kern="1200" cap="none" spc="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vlaanderen</a:t>
            </a:r>
            <a:endParaRPr kumimoji="0" lang="nl-NL" sz="4265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4265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#TDV2021 – &lt;nog te bepalen&gt;</a:t>
            </a:r>
          </a:p>
        </p:txBody>
      </p:sp>
    </p:spTree>
    <p:extLst>
      <p:ext uri="{BB962C8B-B14F-4D97-AF65-F5344CB8AC3E}">
        <p14:creationId xmlns:p14="http://schemas.microsoft.com/office/powerpoint/2010/main" val="60176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>
            <a:spLocks noGrp="1"/>
          </p:cNvSpPr>
          <p:nvPr>
            <p:ph type="body" idx="1"/>
          </p:nvPr>
        </p:nvSpPr>
        <p:spPr>
          <a:xfrm>
            <a:off x="838201" y="1482217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43191" marR="0" lvl="0" indent="-369326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886382" marR="0" lvl="1" indent="-369326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29573" marR="0" lvl="2" indent="-344704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772763" marR="0" lvl="3" indent="-332393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15954" marR="0" lvl="4" indent="-332393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659144" lvl="5" indent="-332393" algn="l">
              <a:lnSpc>
                <a:spcPct val="9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102335" lvl="6" indent="-332393" algn="l">
              <a:lnSpc>
                <a:spcPct val="9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545525" lvl="7" indent="-332393" algn="l">
              <a:lnSpc>
                <a:spcPct val="9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988716" lvl="8" indent="-332393" algn="l">
              <a:lnSpc>
                <a:spcPct val="9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title"/>
          </p:nvPr>
        </p:nvSpPr>
        <p:spPr>
          <a:xfrm>
            <a:off x="838201" y="365128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ftr" idx="11"/>
          </p:nvPr>
        </p:nvSpPr>
        <p:spPr>
          <a:xfrm>
            <a:off x="591572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67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764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37" y="365125"/>
            <a:ext cx="5647062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06736" y="1750074"/>
            <a:ext cx="5647063" cy="45515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9075" y="0"/>
            <a:ext cx="5179190" cy="6858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36" y="1177036"/>
            <a:ext cx="5647063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5346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79101"/>
            <a:ext cx="10515600" cy="42978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42948A99-AF7C-43D1-96E8-0A47981B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41550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188520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3" y="256544"/>
            <a:ext cx="5228501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129" y="1641514"/>
            <a:ext cx="5023694" cy="458301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518672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23" y="1084187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64285" y="1641512"/>
            <a:ext cx="5023694" cy="458301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6444828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0179" y="1084187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0179" y="261568"/>
            <a:ext cx="5243148" cy="698487"/>
          </a:xfrm>
        </p:spPr>
        <p:txBody>
          <a:bodyPr anchor="ctr"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3398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5327909" y="-6100"/>
            <a:ext cx="6857999" cy="687019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382" y="1879101"/>
            <a:ext cx="5088099" cy="42978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3" y="1241550"/>
            <a:ext cx="50880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225" y="365125"/>
            <a:ext cx="5088258" cy="703511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838" y="365125"/>
            <a:ext cx="5087937" cy="58118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70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37" y="365125"/>
            <a:ext cx="5647062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06736" y="1750074"/>
            <a:ext cx="5647063" cy="45515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9075" y="0"/>
            <a:ext cx="5179190" cy="6858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36" y="1177036"/>
            <a:ext cx="5647063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6430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773716" y="1872866"/>
            <a:ext cx="10418284" cy="2716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48289" y="2192357"/>
            <a:ext cx="9669401" cy="21042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F4D7F-BC83-4DFB-AED5-DCA5BEF64B40}"/>
              </a:ext>
            </a:extLst>
          </p:cNvPr>
          <p:cNvSpPr txBox="1"/>
          <p:nvPr userDrawn="1"/>
        </p:nvSpPr>
        <p:spPr>
          <a:xfrm>
            <a:off x="201258" y="417688"/>
            <a:ext cx="19470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0">
                <a:latin typeface="+mj-lt"/>
              </a:rPr>
              <a:t>“ </a:t>
            </a:r>
            <a:endParaRPr lang="nl-BE" sz="30000" b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1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36B33B-61E0-4EFE-9300-228CD429E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3118" y="289984"/>
            <a:ext cx="7769327" cy="6263216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6587" y="291263"/>
            <a:ext cx="4302296" cy="6261937"/>
          </a:xfrm>
        </p:spPr>
        <p:txBody>
          <a:bodyPr anchor="ctr" anchorCtr="0">
            <a:normAutofit/>
          </a:bodyPr>
          <a:lstStyle>
            <a:lvl1pPr algn="r">
              <a:defRPr sz="44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ACDB-1568-40D6-870C-961626CA165E}"/>
              </a:ext>
            </a:extLst>
          </p:cNvPr>
          <p:cNvSpPr txBox="1"/>
          <p:nvPr userDrawn="1"/>
        </p:nvSpPr>
        <p:spPr>
          <a:xfrm>
            <a:off x="6096000" y="-530577"/>
            <a:ext cx="19470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0">
                <a:solidFill>
                  <a:schemeClr val="accent1"/>
                </a:solidFill>
                <a:latin typeface="+mj-lt"/>
              </a:rPr>
              <a:t>“ </a:t>
            </a:r>
            <a:endParaRPr lang="nl-BE" sz="30000" b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37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59F1918E-2D9A-4682-9C06-02A86885AC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72476" y="2632967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281483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39" name="Tijdelijke aanduiding voor tekst 38">
            <a:extLst>
              <a:ext uri="{FF2B5EF4-FFF2-40B4-BE49-F238E27FC236}">
                <a16:creationId xmlns:a16="http://schemas.microsoft.com/office/drawing/2014/main" id="{7AB9D9A0-7B32-4859-BC39-A14A1EC604A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54691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63" name="Tijdelijke aanduiding voor tekst 38">
            <a:extLst>
              <a:ext uri="{FF2B5EF4-FFF2-40B4-BE49-F238E27FC236}">
                <a16:creationId xmlns:a16="http://schemas.microsoft.com/office/drawing/2014/main" id="{C0BE439F-A68C-42F7-B4B3-13A3EC0D80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53728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66" name="Tijdelijke aanduiding voor tekst 38">
            <a:extLst>
              <a:ext uri="{FF2B5EF4-FFF2-40B4-BE49-F238E27FC236}">
                <a16:creationId xmlns:a16="http://schemas.microsoft.com/office/drawing/2014/main" id="{39C42931-DDDB-4AE5-A08B-B89D04F15F4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252765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67" name="Tijdelijke aanduiding voor tekst 38">
            <a:extLst>
              <a:ext uri="{FF2B5EF4-FFF2-40B4-BE49-F238E27FC236}">
                <a16:creationId xmlns:a16="http://schemas.microsoft.com/office/drawing/2014/main" id="{C98792DD-90CB-4010-933D-732FE842AEE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751802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68" name="Tijdelijke aanduiding voor tekst 38">
            <a:extLst>
              <a:ext uri="{FF2B5EF4-FFF2-40B4-BE49-F238E27FC236}">
                <a16:creationId xmlns:a16="http://schemas.microsoft.com/office/drawing/2014/main" id="{3F27A854-DD8E-4C81-99B4-3EEED625D6B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250839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69" name="Tijdelijke aanduiding voor tekst 38">
            <a:extLst>
              <a:ext uri="{FF2B5EF4-FFF2-40B4-BE49-F238E27FC236}">
                <a16:creationId xmlns:a16="http://schemas.microsoft.com/office/drawing/2014/main" id="{87EA8B4E-D3FB-481B-86FB-20D1523B091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749876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70" name="Tijdelijke aanduiding voor tekst 38">
            <a:extLst>
              <a:ext uri="{FF2B5EF4-FFF2-40B4-BE49-F238E27FC236}">
                <a16:creationId xmlns:a16="http://schemas.microsoft.com/office/drawing/2014/main" id="{DD3451E5-6398-49C5-B4F7-FEFFDC08CE6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248913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71" name="Tijdelijke aanduiding voor tekst 38">
            <a:extLst>
              <a:ext uri="{FF2B5EF4-FFF2-40B4-BE49-F238E27FC236}">
                <a16:creationId xmlns:a16="http://schemas.microsoft.com/office/drawing/2014/main" id="{C00E7DE8-5895-4F52-A812-75A45EF1899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747950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72" name="Tijdelijke aanduiding voor tekst 38">
            <a:extLst>
              <a:ext uri="{FF2B5EF4-FFF2-40B4-BE49-F238E27FC236}">
                <a16:creationId xmlns:a16="http://schemas.microsoft.com/office/drawing/2014/main" id="{7B88905F-E9AF-483D-8A85-FCB2D934CC9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46987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73" name="Tijdelijke aanduiding voor tekst 38">
            <a:extLst>
              <a:ext uri="{FF2B5EF4-FFF2-40B4-BE49-F238E27FC236}">
                <a16:creationId xmlns:a16="http://schemas.microsoft.com/office/drawing/2014/main" id="{CA04EC21-9D3A-4928-A014-54F3133E79B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746024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74" name="Tijdelijke aanduiding voor tekst 38">
            <a:extLst>
              <a:ext uri="{FF2B5EF4-FFF2-40B4-BE49-F238E27FC236}">
                <a16:creationId xmlns:a16="http://schemas.microsoft.com/office/drawing/2014/main" id="{F4C2F111-474D-479E-B078-4EA530922D1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245061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75" name="Tijdelijke aanduiding voor tekst 38">
            <a:extLst>
              <a:ext uri="{FF2B5EF4-FFF2-40B4-BE49-F238E27FC236}">
                <a16:creationId xmlns:a16="http://schemas.microsoft.com/office/drawing/2014/main" id="{8BE915FA-1E68-4A62-8DCB-236AF25F895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744098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dec</a:t>
            </a:r>
          </a:p>
        </p:txBody>
      </p:sp>
      <p:sp>
        <p:nvSpPr>
          <p:cNvPr id="76" name="Tijdelijke aanduiding voor tekst 38">
            <a:extLst>
              <a:ext uri="{FF2B5EF4-FFF2-40B4-BE49-F238E27FC236}">
                <a16:creationId xmlns:a16="http://schemas.microsoft.com/office/drawing/2014/main" id="{CD9518E9-B08F-4048-A5A7-A3FB24568D1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43135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77" name="Tijdelijke aanduiding voor tekst 38">
            <a:extLst>
              <a:ext uri="{FF2B5EF4-FFF2-40B4-BE49-F238E27FC236}">
                <a16:creationId xmlns:a16="http://schemas.microsoft.com/office/drawing/2014/main" id="{B783AE82-9304-4D97-9641-7877BA1B715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742172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78" name="Tijdelijke aanduiding voor tekst 38">
            <a:extLst>
              <a:ext uri="{FF2B5EF4-FFF2-40B4-BE49-F238E27FC236}">
                <a16:creationId xmlns:a16="http://schemas.microsoft.com/office/drawing/2014/main" id="{7DB650D2-ABA6-4D0C-A436-EBEB2205741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41209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79" name="Tijdelijke aanduiding voor tekst 38">
            <a:extLst>
              <a:ext uri="{FF2B5EF4-FFF2-40B4-BE49-F238E27FC236}">
                <a16:creationId xmlns:a16="http://schemas.microsoft.com/office/drawing/2014/main" id="{9AF9C4A8-9B3F-476A-95A5-4E522EEF250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40246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80" name="Tijdelijke aanduiding voor tekst 38">
            <a:extLst>
              <a:ext uri="{FF2B5EF4-FFF2-40B4-BE49-F238E27FC236}">
                <a16:creationId xmlns:a16="http://schemas.microsoft.com/office/drawing/2014/main" id="{A798A2B0-846C-4ADB-9381-3AD6F967EFEB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239283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81" name="Tijdelijke aanduiding voor tekst 38">
            <a:extLst>
              <a:ext uri="{FF2B5EF4-FFF2-40B4-BE49-F238E27FC236}">
                <a16:creationId xmlns:a16="http://schemas.microsoft.com/office/drawing/2014/main" id="{13E03CAB-FE4B-4F41-9A1F-5A281CF7702D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738320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82" name="Tijdelijke aanduiding voor tekst 38">
            <a:extLst>
              <a:ext uri="{FF2B5EF4-FFF2-40B4-BE49-F238E27FC236}">
                <a16:creationId xmlns:a16="http://schemas.microsoft.com/office/drawing/2014/main" id="{1C528E84-C793-4F93-9189-DACCC821773A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9237357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83" name="Tijdelijke aanduiding voor tekst 38">
            <a:extLst>
              <a:ext uri="{FF2B5EF4-FFF2-40B4-BE49-F238E27FC236}">
                <a16:creationId xmlns:a16="http://schemas.microsoft.com/office/drawing/2014/main" id="{DF0910A1-C04A-4E5D-868D-5C3CBA977C6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9736394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84" name="Tijdelijke aanduiding voor tekst 38">
            <a:extLst>
              <a:ext uri="{FF2B5EF4-FFF2-40B4-BE49-F238E27FC236}">
                <a16:creationId xmlns:a16="http://schemas.microsoft.com/office/drawing/2014/main" id="{7F79CA68-1B19-4CE2-BF1A-F2473B5B981C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0235431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85" name="Tijdelijke aanduiding voor tekst 38">
            <a:extLst>
              <a:ext uri="{FF2B5EF4-FFF2-40B4-BE49-F238E27FC236}">
                <a16:creationId xmlns:a16="http://schemas.microsoft.com/office/drawing/2014/main" id="{C1D1927D-7780-49BB-8C4A-8E4B20F3F1A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734468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86" name="Tijdelijke aanduiding voor tekst 38">
            <a:extLst>
              <a:ext uri="{FF2B5EF4-FFF2-40B4-BE49-F238E27FC236}">
                <a16:creationId xmlns:a16="http://schemas.microsoft.com/office/drawing/2014/main" id="{9BB1EF70-957E-441E-9C69-53308BAD24CA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1233505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88" name="Tijdelijke aanduiding voor tekst 38">
            <a:extLst>
              <a:ext uri="{FF2B5EF4-FFF2-40B4-BE49-F238E27FC236}">
                <a16:creationId xmlns:a16="http://schemas.microsoft.com/office/drawing/2014/main" id="{5377F123-0E3C-4A3C-8BB5-4FFC91836089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1732542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dec</a:t>
            </a:r>
          </a:p>
        </p:txBody>
      </p:sp>
      <p:cxnSp>
        <p:nvCxnSpPr>
          <p:cNvPr id="90" name="Rechte verbindingslijn met pijl 89">
            <a:extLst>
              <a:ext uri="{FF2B5EF4-FFF2-40B4-BE49-F238E27FC236}">
                <a16:creationId xmlns:a16="http://schemas.microsoft.com/office/drawing/2014/main" id="{AB50AF45-24E9-4EB5-9097-17DEABF08CEF}"/>
              </a:ext>
            </a:extLst>
          </p:cNvPr>
          <p:cNvCxnSpPr>
            <a:cxnSpLocks/>
          </p:cNvCxnSpPr>
          <p:nvPr userDrawn="1"/>
        </p:nvCxnSpPr>
        <p:spPr>
          <a:xfrm>
            <a:off x="275957" y="4678322"/>
            <a:ext cx="11916043" cy="3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3" name="Tijdelijke aanduiding voor tekst 92">
            <a:extLst>
              <a:ext uri="{FF2B5EF4-FFF2-40B4-BE49-F238E27FC236}">
                <a16:creationId xmlns:a16="http://schemas.microsoft.com/office/drawing/2014/main" id="{11533602-0534-4EE4-86B2-2D6AC0264F2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249605" y="4916033"/>
            <a:ext cx="944049" cy="352425"/>
          </a:xfrm>
        </p:spPr>
        <p:txBody>
          <a:bodyPr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nl-BE"/>
              <a:t>jaar</a:t>
            </a:r>
          </a:p>
        </p:txBody>
      </p:sp>
      <p:sp>
        <p:nvSpPr>
          <p:cNvPr id="94" name="Tijdelijke aanduiding voor tekst 92">
            <a:extLst>
              <a:ext uri="{FF2B5EF4-FFF2-40B4-BE49-F238E27FC236}">
                <a16:creationId xmlns:a16="http://schemas.microsoft.com/office/drawing/2014/main" id="{B8C88B26-3701-406C-BCB4-1DAF260FEB9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237656" y="4913774"/>
            <a:ext cx="944049" cy="352425"/>
          </a:xfrm>
        </p:spPr>
        <p:txBody>
          <a:bodyPr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nl-BE"/>
              <a:t>jaar</a:t>
            </a:r>
          </a:p>
        </p:txBody>
      </p:sp>
      <p:grpSp>
        <p:nvGrpSpPr>
          <p:cNvPr id="95" name="Groep 94" title="Maandlijnen van tijdlijn">
            <a:extLst>
              <a:ext uri="{FF2B5EF4-FFF2-40B4-BE49-F238E27FC236}">
                <a16:creationId xmlns:a16="http://schemas.microsoft.com/office/drawing/2014/main" id="{A7CAADC8-904F-48EA-8453-9468E91D6AF6}"/>
              </a:ext>
            </a:extLst>
          </p:cNvPr>
          <p:cNvGrpSpPr/>
          <p:nvPr userDrawn="1"/>
        </p:nvGrpSpPr>
        <p:grpSpPr>
          <a:xfrm>
            <a:off x="477331" y="4596484"/>
            <a:ext cx="11438712" cy="181635"/>
            <a:chOff x="620712" y="3799174"/>
            <a:chExt cx="10856346" cy="154901"/>
          </a:xfrm>
        </p:grpSpPr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8BDE45B7-8119-49E6-B212-451B8402F84E}"/>
                </a:ext>
              </a:extLst>
            </p:cNvPr>
            <p:cNvCxnSpPr/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33FF2C69-2473-45CE-A53F-3010E0D03649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6A4DDD13-968E-4637-9615-D1329CE1F284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CB399D3A-90B7-4D0D-9FC4-A64299BC00B4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77043B2D-A206-4FB9-B7F8-EDA7594C2531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D5C65EAC-6808-4A59-8D69-1EA1FB50C306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A8F8BB0E-271F-4EC8-8EED-9896E45486CB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E63036B4-5878-44BC-AC6D-875BC4CD0284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4CABA9C-F6A9-402D-85FF-5A6126451078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10A8BF00-F3DC-4AEF-A36C-6591C12A915E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4F117B4E-1E52-440A-B7F6-B778345F6584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924057D0-7B23-49D6-9608-E6F16D96D622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2E6DC1B6-45B8-4408-AB37-273905DA3647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A8E302AF-114F-47C1-95C9-5D335462DF34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EE00CBE2-9115-4A97-95B7-319CCD3AF686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A63A34B4-26C7-4C37-B923-7AA522FF311D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035CFDE-E465-4E07-9D9A-51F3FB1C3BCD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DE698563-4D7B-493A-BD5E-621D743785EE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F6F15F0A-55D9-4D68-A223-A6886DC6E7DE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FF82399A-1631-41CB-9BBC-B611EBF61D98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79E3E073-51C4-454B-84C7-CF7AB24079BF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A51A760C-628D-4AD1-B6DC-B3D3825810C7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AE15CF89-E156-47A3-867F-7956CC69EA97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C3694648-29A4-449C-8E57-9D5FEC179DAE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ijdelijke aanduiding voor tekst 9">
            <a:extLst>
              <a:ext uri="{FF2B5EF4-FFF2-40B4-BE49-F238E27FC236}">
                <a16:creationId xmlns:a16="http://schemas.microsoft.com/office/drawing/2014/main" id="{021ACA3B-4B86-40D2-8567-D04EE3B2C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41550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62" name="Tijdelijke aanduiding voor tekst 3">
            <a:extLst>
              <a:ext uri="{FF2B5EF4-FFF2-40B4-BE49-F238E27FC236}">
                <a16:creationId xmlns:a16="http://schemas.microsoft.com/office/drawing/2014/main" id="{A29ABC88-0EF8-450F-913F-EB585B8B366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072476" y="5886089"/>
            <a:ext cx="1793875" cy="561975"/>
          </a:xfrm>
          <a:prstGeom prst="borderCallout1">
            <a:avLst>
              <a:gd name="adj1" fmla="val -9224"/>
              <a:gd name="adj2" fmla="val 50147"/>
              <a:gd name="adj3" fmla="val -178687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91" name="Tijdelijke aanduiding voor tekst 3">
            <a:extLst>
              <a:ext uri="{FF2B5EF4-FFF2-40B4-BE49-F238E27FC236}">
                <a16:creationId xmlns:a16="http://schemas.microsoft.com/office/drawing/2014/main" id="{980FF19F-4C66-40E4-9BAA-A6D847054D7B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2564405" y="3292819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164534"/>
              <a:gd name="adj4" fmla="val 4966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0" name="Tijdelijke aanduiding voor tekst 3">
            <a:extLst>
              <a:ext uri="{FF2B5EF4-FFF2-40B4-BE49-F238E27FC236}">
                <a16:creationId xmlns:a16="http://schemas.microsoft.com/office/drawing/2014/main" id="{7EEEFEA1-DAC9-4EED-AF30-852F5B04684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4061935" y="1977915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398432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2" name="Tijdelijke aanduiding voor tekst 3">
            <a:extLst>
              <a:ext uri="{FF2B5EF4-FFF2-40B4-BE49-F238E27FC236}">
                <a16:creationId xmlns:a16="http://schemas.microsoft.com/office/drawing/2014/main" id="{357B9E2D-A6B3-4383-9982-B14737BD23BD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2564404" y="5219460"/>
            <a:ext cx="1793875" cy="561975"/>
          </a:xfrm>
          <a:prstGeom prst="borderCallout1">
            <a:avLst>
              <a:gd name="adj1" fmla="val -9224"/>
              <a:gd name="adj2" fmla="val 50147"/>
              <a:gd name="adj3" fmla="val -59195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</p:spTree>
    <p:extLst>
      <p:ext uri="{BB962C8B-B14F-4D97-AF65-F5344CB8AC3E}">
        <p14:creationId xmlns:p14="http://schemas.microsoft.com/office/powerpoint/2010/main" val="252271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>
            <a:extLst>
              <a:ext uri="{FF2B5EF4-FFF2-40B4-BE49-F238E27FC236}">
                <a16:creationId xmlns:a16="http://schemas.microsoft.com/office/drawing/2014/main" id="{DB962CC7-22F4-4B97-8F7A-432C84F78205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31018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5C4B4E7-29A5-4D21-BAB1-4903AD7D4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B8CE9CF7-7108-4FD5-B262-BF0DA45AB0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0274" y="2453016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E6C7248D-8CF0-4282-A4F6-037171CC5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274" y="5337124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423D5C9-344D-4A8C-BEFD-E77AFB4F00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274" y="2020916"/>
            <a:ext cx="2410884" cy="43210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90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E19C59EC-55A7-46F2-9BBA-3CBA70A94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85874" y="2453016"/>
            <a:ext cx="2410883" cy="2712659"/>
          </a:xfrm>
          <a:ln w="12700" cap="sq">
            <a:noFill/>
            <a:round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0" name="Tijdelijke aanduiding voor tekst 12">
            <a:extLst>
              <a:ext uri="{FF2B5EF4-FFF2-40B4-BE49-F238E27FC236}">
                <a16:creationId xmlns:a16="http://schemas.microsoft.com/office/drawing/2014/main" id="{8E50422C-46C0-4060-AE2B-C2875FD9F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5874" y="5337124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97A0DC2F-301A-4571-AC89-D1D43F777D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5874" y="2020916"/>
            <a:ext cx="2410884" cy="432100"/>
          </a:xfrm>
        </p:spPr>
        <p:txBody>
          <a:bodyPr/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90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7334CCB8-0687-4DCF-8FC6-27A90E27A0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1473" y="2453016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3" name="Tijdelijke aanduiding voor tekst 12">
            <a:extLst>
              <a:ext uri="{FF2B5EF4-FFF2-40B4-BE49-F238E27FC236}">
                <a16:creationId xmlns:a16="http://schemas.microsoft.com/office/drawing/2014/main" id="{534159E6-F05A-447A-AC89-843C29DDC4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1473" y="5337124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92FFC08C-5508-4AFB-8601-62122951FB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1472" y="2020916"/>
            <a:ext cx="2410884" cy="432100"/>
          </a:xfrm>
        </p:spPr>
        <p:txBody>
          <a:bodyPr/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90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73BD6EAF-136F-45CF-BAF7-EE9F1A9D051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157072" y="2453016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6" name="Tijdelijke aanduiding voor tekst 12">
            <a:extLst>
              <a:ext uri="{FF2B5EF4-FFF2-40B4-BE49-F238E27FC236}">
                <a16:creationId xmlns:a16="http://schemas.microsoft.com/office/drawing/2014/main" id="{E4404208-F45F-4F80-B589-1ECB7E4010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57072" y="5337124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00215735-84C6-4FBB-8E1B-DB9F5787CE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7071" y="2020916"/>
            <a:ext cx="2410884" cy="432100"/>
          </a:xfrm>
        </p:spPr>
        <p:txBody>
          <a:bodyPr/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90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8" name="Tijdelijke aanduiding voor tekst 9">
            <a:extLst>
              <a:ext uri="{FF2B5EF4-FFF2-40B4-BE49-F238E27FC236}">
                <a16:creationId xmlns:a16="http://schemas.microsoft.com/office/drawing/2014/main" id="{7A2E56C2-3B25-4C18-8EDD-DDE7C0ED53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200" y="1241550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6334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D0070247-31EC-481E-BCD1-E25C913DB9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83855" y="285052"/>
            <a:ext cx="6018828" cy="6275950"/>
          </a:xfrm>
          <a:custGeom>
            <a:avLst/>
            <a:gdLst>
              <a:gd name="connsiteX0" fmla="*/ 0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0 w 8568000"/>
              <a:gd name="connsiteY4" fmla="*/ 0 h 4698000"/>
              <a:gd name="connsiteX0" fmla="*/ 4259484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4259484 w 8568000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827472 w 4308516"/>
              <a:gd name="connsiteY3" fmla="*/ 4608059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67511 w 4308516"/>
              <a:gd name="connsiteY3" fmla="*/ 4675514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75006 w 4308516"/>
              <a:gd name="connsiteY3" fmla="*/ 4690505 h 4698000"/>
              <a:gd name="connsiteX4" fmla="*/ 0 w 4308516"/>
              <a:gd name="connsiteY4" fmla="*/ 0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2501 w 4316011"/>
              <a:gd name="connsiteY3" fmla="*/ 4690505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609021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16317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2733 h 4693238"/>
              <a:gd name="connsiteX1" fmla="*/ 4311249 w 4316011"/>
              <a:gd name="connsiteY1" fmla="*/ 0 h 4693238"/>
              <a:gd name="connsiteX2" fmla="*/ 4316011 w 4316011"/>
              <a:gd name="connsiteY2" fmla="*/ 4693238 h 4693238"/>
              <a:gd name="connsiteX3" fmla="*/ 1609021 w 4316011"/>
              <a:gd name="connsiteY3" fmla="*/ 4693238 h 4693238"/>
              <a:gd name="connsiteX4" fmla="*/ 0 w 4316011"/>
              <a:gd name="connsiteY4" fmla="*/ 2733 h 4693238"/>
              <a:gd name="connsiteX0" fmla="*/ 0 w 4320774"/>
              <a:gd name="connsiteY0" fmla="*/ 2733 h 4693238"/>
              <a:gd name="connsiteX1" fmla="*/ 4316012 w 4320774"/>
              <a:gd name="connsiteY1" fmla="*/ 0 h 4693238"/>
              <a:gd name="connsiteX2" fmla="*/ 4320774 w 4320774"/>
              <a:gd name="connsiteY2" fmla="*/ 4693238 h 4693238"/>
              <a:gd name="connsiteX3" fmla="*/ 1613784 w 4320774"/>
              <a:gd name="connsiteY3" fmla="*/ 4693238 h 4693238"/>
              <a:gd name="connsiteX4" fmla="*/ 0 w 4320774"/>
              <a:gd name="connsiteY4" fmla="*/ 2733 h 4693238"/>
              <a:gd name="connsiteX0" fmla="*/ 0 w 4339824"/>
              <a:gd name="connsiteY0" fmla="*/ 0 h 4738130"/>
              <a:gd name="connsiteX1" fmla="*/ 4335062 w 4339824"/>
              <a:gd name="connsiteY1" fmla="*/ 44892 h 4738130"/>
              <a:gd name="connsiteX2" fmla="*/ 4339824 w 4339824"/>
              <a:gd name="connsiteY2" fmla="*/ 4738130 h 4738130"/>
              <a:gd name="connsiteX3" fmla="*/ 1632834 w 4339824"/>
              <a:gd name="connsiteY3" fmla="*/ 4738130 h 4738130"/>
              <a:gd name="connsiteX4" fmla="*/ 0 w 4339824"/>
              <a:gd name="connsiteY4" fmla="*/ 0 h 4738130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13784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9021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4259 w 4320774"/>
              <a:gd name="connsiteY3" fmla="*/ 4695267 h 4695267"/>
              <a:gd name="connsiteX4" fmla="*/ 0 w 4320774"/>
              <a:gd name="connsiteY4" fmla="*/ 0 h 469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774" h="4695267">
                <a:moveTo>
                  <a:pt x="0" y="0"/>
                </a:moveTo>
                <a:lnTo>
                  <a:pt x="4316012" y="2029"/>
                </a:lnTo>
                <a:cubicBezTo>
                  <a:pt x="4317599" y="1563267"/>
                  <a:pt x="4319187" y="3134029"/>
                  <a:pt x="4320774" y="4695267"/>
                </a:cubicBezTo>
                <a:lnTo>
                  <a:pt x="1604259" y="469526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384003" y="285051"/>
            <a:ext cx="7853619" cy="6275949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2FB9B57-60AB-4091-A068-04A70B78C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298" y="1332507"/>
            <a:ext cx="5856011" cy="318211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8" y="4981050"/>
            <a:ext cx="5376684" cy="13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ijdelijke aanduiding voor SmartArt 7">
            <a:extLst>
              <a:ext uri="{FF2B5EF4-FFF2-40B4-BE49-F238E27FC236}">
                <a16:creationId xmlns:a16="http://schemas.microsoft.com/office/drawing/2014/main" id="{6606E614-68FA-4940-96B9-FF1EC025281B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795674" y="2059515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0" name="Tijdelijke aanduiding voor SmartArt 7">
            <a:extLst>
              <a:ext uri="{FF2B5EF4-FFF2-40B4-BE49-F238E27FC236}">
                <a16:creationId xmlns:a16="http://schemas.microsoft.com/office/drawing/2014/main" id="{9123AE56-F6FF-4E82-854F-0B1C87D769C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3603555" y="2059514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1" name="Tijdelijke aanduiding voor SmartArt 7">
            <a:extLst>
              <a:ext uri="{FF2B5EF4-FFF2-40B4-BE49-F238E27FC236}">
                <a16:creationId xmlns:a16="http://schemas.microsoft.com/office/drawing/2014/main" id="{1F554A6C-5F84-46F9-86E5-F7F900272FA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6411436" y="2059513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2" name="Tijdelijke aanduiding voor SmartArt 7">
            <a:extLst>
              <a:ext uri="{FF2B5EF4-FFF2-40B4-BE49-F238E27FC236}">
                <a16:creationId xmlns:a16="http://schemas.microsoft.com/office/drawing/2014/main" id="{852C178A-F6B4-4FA5-8D8C-2F92F24C5912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9219318" y="2059512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3C1FA0C0-E371-4595-8FD5-C89E30572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5674" y="4408222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5" name="Tijdelijke aanduiding voor tekst 13">
            <a:extLst>
              <a:ext uri="{FF2B5EF4-FFF2-40B4-BE49-F238E27FC236}">
                <a16:creationId xmlns:a16="http://schemas.microsoft.com/office/drawing/2014/main" id="{563F2F40-62FB-4717-A7EF-C75E53C200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3186" y="4408222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6" name="Tijdelijke aanduiding voor tekst 13">
            <a:extLst>
              <a:ext uri="{FF2B5EF4-FFF2-40B4-BE49-F238E27FC236}">
                <a16:creationId xmlns:a16="http://schemas.microsoft.com/office/drawing/2014/main" id="{6D399A35-1204-46F6-9E30-3E96BDAFF1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0698" y="4408222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7" name="Tijdelijke aanduiding voor tekst 13">
            <a:extLst>
              <a:ext uri="{FF2B5EF4-FFF2-40B4-BE49-F238E27FC236}">
                <a16:creationId xmlns:a16="http://schemas.microsoft.com/office/drawing/2014/main" id="{AFD76959-1537-4BE1-99BC-35DD3D8960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8210" y="4408222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D526378-51B4-40C3-B48E-C2077020B8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5674" y="4989153"/>
            <a:ext cx="2511425" cy="148670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A8581B78-049D-4170-BF69-24D2FA5C5A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7707" y="4989153"/>
            <a:ext cx="2511425" cy="148670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6768F3EE-41ED-45DE-BE9C-497205477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698" y="4989153"/>
            <a:ext cx="2511425" cy="148670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20F4AA97-0FB5-403B-88B6-5360EEBF4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731" y="4989153"/>
            <a:ext cx="2511425" cy="148670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A7E79D6-FDC8-4E54-A438-8CCA927A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7" name="Tijdelijke aanduiding voor tekst 9">
            <a:extLst>
              <a:ext uri="{FF2B5EF4-FFF2-40B4-BE49-F238E27FC236}">
                <a16:creationId xmlns:a16="http://schemas.microsoft.com/office/drawing/2014/main" id="{853AADD6-E4C6-4009-8DF2-D7F9DE4AF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41550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73E50-7B16-463E-993C-D92A71A9F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936" y="1619774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/>
              <a:t>Icon</a:t>
            </a:r>
            <a:endParaRPr lang="nl-BE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FD12FDA0-6BA0-43B7-8AB2-38FA0AF87C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68927" y="1617933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/>
              <a:t>Icon</a:t>
            </a:r>
            <a:endParaRPr lang="nl-BE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6FDD6301-BBE9-473F-9107-CAA1912916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1918" y="1625983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/>
              <a:t>Icon</a:t>
            </a:r>
            <a:endParaRPr lang="nl-BE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5CF3AE65-94BA-4E1A-B700-B6DA841791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00018" y="1625983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/>
              <a:t>Icon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26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fd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Afbeelding 2" descr="Afbeelding met persoon, buiten, foto, groep&#10;&#10;Beschrijving is gegenereerd met zeer hoge betrouwbaarheid">
            <a:extLst>
              <a:ext uri="{FF2B5EF4-FFF2-40B4-BE49-F238E27FC236}">
                <a16:creationId xmlns:a16="http://schemas.microsoft.com/office/drawing/2014/main" id="{BE14429E-9135-413F-BB5A-AC9A788DC7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D8FC7F0A-0DBB-410D-B493-957D6B14E243}"/>
              </a:ext>
            </a:extLst>
          </p:cNvPr>
          <p:cNvSpPr/>
          <p:nvPr userDrawn="1"/>
        </p:nvSpPr>
        <p:spPr>
          <a:xfrm>
            <a:off x="3040912" y="4019107"/>
            <a:ext cx="9151088" cy="20296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0A5BF-595C-4B57-96AD-9E5B41A7063E}"/>
              </a:ext>
            </a:extLst>
          </p:cNvPr>
          <p:cNvSpPr txBox="1"/>
          <p:nvPr userDrawn="1"/>
        </p:nvSpPr>
        <p:spPr>
          <a:xfrm>
            <a:off x="3230880" y="4294344"/>
            <a:ext cx="8485632" cy="14393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4400" b="1" i="0" u="none" strike="noStrike" kern="1200" cap="none" spc="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Trefdag</a:t>
            </a:r>
            <a:r>
              <a:rPr kumimoji="0" lang="nl-NL" sz="44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Digitaal </a:t>
            </a:r>
            <a:r>
              <a:rPr kumimoji="0" lang="nl-NL" sz="4400" b="1" i="0" u="none" strike="noStrike" kern="1200" cap="none" spc="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vlaanderen</a:t>
            </a:r>
            <a:endParaRPr kumimoji="0" lang="nl-NL" sz="44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44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#TDV2021 – &lt;nog te bepalen&gt;</a:t>
            </a:r>
          </a:p>
        </p:txBody>
      </p:sp>
    </p:spTree>
    <p:extLst>
      <p:ext uri="{BB962C8B-B14F-4D97-AF65-F5344CB8AC3E}">
        <p14:creationId xmlns:p14="http://schemas.microsoft.com/office/powerpoint/2010/main" val="35018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41434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" r="88914" b="55173"/>
          <a:stretch/>
        </p:blipFill>
        <p:spPr>
          <a:xfrm>
            <a:off x="7372426" y="7750"/>
            <a:ext cx="554661" cy="34018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49" y="8682"/>
            <a:ext cx="4274452" cy="5613679"/>
          </a:xfrm>
          <a:prstGeom prst="rect">
            <a:avLst/>
          </a:prstGeom>
        </p:spPr>
      </p:pic>
      <p:sp>
        <p:nvSpPr>
          <p:cNvPr id="54" name="Shape 54"/>
          <p:cNvSpPr/>
          <p:nvPr userDrawn="1"/>
        </p:nvSpPr>
        <p:spPr>
          <a:xfrm>
            <a:off x="3" y="7937"/>
            <a:ext cx="8515532" cy="6850064"/>
          </a:xfrm>
          <a:custGeom>
            <a:avLst/>
            <a:gdLst>
              <a:gd name="connsiteX0" fmla="*/ 0 w 21600"/>
              <a:gd name="connsiteY0" fmla="*/ 61 h 21624"/>
              <a:gd name="connsiteX1" fmla="*/ 14466 w 21600"/>
              <a:gd name="connsiteY1" fmla="*/ 0 h 21624"/>
              <a:gd name="connsiteX2" fmla="*/ 21600 w 21600"/>
              <a:gd name="connsiteY2" fmla="*/ 21624 h 21624"/>
              <a:gd name="connsiteX3" fmla="*/ 33 w 21600"/>
              <a:gd name="connsiteY3" fmla="*/ 21624 h 21624"/>
              <a:gd name="connsiteX4" fmla="*/ 0 w 21600"/>
              <a:gd name="connsiteY4" fmla="*/ 61 h 21624"/>
              <a:gd name="connsiteX0" fmla="*/ 0 w 15838"/>
              <a:gd name="connsiteY0" fmla="*/ 61 h 21673"/>
              <a:gd name="connsiteX1" fmla="*/ 14466 w 15838"/>
              <a:gd name="connsiteY1" fmla="*/ 0 h 21673"/>
              <a:gd name="connsiteX2" fmla="*/ 15838 w 15838"/>
              <a:gd name="connsiteY2" fmla="*/ 21673 h 21673"/>
              <a:gd name="connsiteX3" fmla="*/ 33 w 15838"/>
              <a:gd name="connsiteY3" fmla="*/ 21624 h 21673"/>
              <a:gd name="connsiteX4" fmla="*/ 0 w 15838"/>
              <a:gd name="connsiteY4" fmla="*/ 61 h 21673"/>
              <a:gd name="connsiteX0" fmla="*/ 0 w 15838"/>
              <a:gd name="connsiteY0" fmla="*/ 12 h 21624"/>
              <a:gd name="connsiteX1" fmla="*/ 14100 w 15838"/>
              <a:gd name="connsiteY1" fmla="*/ 0 h 21624"/>
              <a:gd name="connsiteX2" fmla="*/ 15838 w 15838"/>
              <a:gd name="connsiteY2" fmla="*/ 21624 h 21624"/>
              <a:gd name="connsiteX3" fmla="*/ 33 w 15838"/>
              <a:gd name="connsiteY3" fmla="*/ 21575 h 21624"/>
              <a:gd name="connsiteX4" fmla="*/ 0 w 15838"/>
              <a:gd name="connsiteY4" fmla="*/ 12 h 21624"/>
              <a:gd name="connsiteX0" fmla="*/ 0 w 15838"/>
              <a:gd name="connsiteY0" fmla="*/ 36 h 21648"/>
              <a:gd name="connsiteX1" fmla="*/ 12568 w 15838"/>
              <a:gd name="connsiteY1" fmla="*/ 0 h 21648"/>
              <a:gd name="connsiteX2" fmla="*/ 15838 w 15838"/>
              <a:gd name="connsiteY2" fmla="*/ 21648 h 21648"/>
              <a:gd name="connsiteX3" fmla="*/ 33 w 15838"/>
              <a:gd name="connsiteY3" fmla="*/ 21599 h 21648"/>
              <a:gd name="connsiteX4" fmla="*/ 0 w 15838"/>
              <a:gd name="connsiteY4" fmla="*/ 36 h 21648"/>
              <a:gd name="connsiteX0" fmla="*/ 0 w 15838"/>
              <a:gd name="connsiteY0" fmla="*/ 36 h 21648"/>
              <a:gd name="connsiteX1" fmla="*/ 13543 w 15838"/>
              <a:gd name="connsiteY1" fmla="*/ 0 h 21648"/>
              <a:gd name="connsiteX2" fmla="*/ 15838 w 15838"/>
              <a:gd name="connsiteY2" fmla="*/ 21648 h 21648"/>
              <a:gd name="connsiteX3" fmla="*/ 33 w 15838"/>
              <a:gd name="connsiteY3" fmla="*/ 21599 h 21648"/>
              <a:gd name="connsiteX4" fmla="*/ 0 w 15838"/>
              <a:gd name="connsiteY4" fmla="*/ 36 h 21648"/>
              <a:gd name="connsiteX0" fmla="*/ 0 w 15542"/>
              <a:gd name="connsiteY0" fmla="*/ 36 h 21599"/>
              <a:gd name="connsiteX1" fmla="*/ 13543 w 15542"/>
              <a:gd name="connsiteY1" fmla="*/ 0 h 21599"/>
              <a:gd name="connsiteX2" fmla="*/ 15542 w 15542"/>
              <a:gd name="connsiteY2" fmla="*/ 21575 h 21599"/>
              <a:gd name="connsiteX3" fmla="*/ 33 w 15542"/>
              <a:gd name="connsiteY3" fmla="*/ 21599 h 21599"/>
              <a:gd name="connsiteX4" fmla="*/ 0 w 15542"/>
              <a:gd name="connsiteY4" fmla="*/ 36 h 21599"/>
              <a:gd name="connsiteX0" fmla="*/ 0 w 15542"/>
              <a:gd name="connsiteY0" fmla="*/ 36 h 21599"/>
              <a:gd name="connsiteX1" fmla="*/ 13543 w 15542"/>
              <a:gd name="connsiteY1" fmla="*/ 0 h 21599"/>
              <a:gd name="connsiteX2" fmla="*/ 15542 w 15542"/>
              <a:gd name="connsiteY2" fmla="*/ 21575 h 21599"/>
              <a:gd name="connsiteX3" fmla="*/ 33 w 15542"/>
              <a:gd name="connsiteY3" fmla="*/ 21599 h 21599"/>
              <a:gd name="connsiteX4" fmla="*/ 0 w 15542"/>
              <a:gd name="connsiteY4" fmla="*/ 36 h 21599"/>
              <a:gd name="connsiteX0" fmla="*/ 0 w 15542"/>
              <a:gd name="connsiteY0" fmla="*/ 12 h 21575"/>
              <a:gd name="connsiteX1" fmla="*/ 13734 w 15542"/>
              <a:gd name="connsiteY1" fmla="*/ 0 h 21575"/>
              <a:gd name="connsiteX2" fmla="*/ 15542 w 15542"/>
              <a:gd name="connsiteY2" fmla="*/ 21551 h 21575"/>
              <a:gd name="connsiteX3" fmla="*/ 33 w 15542"/>
              <a:gd name="connsiteY3" fmla="*/ 21575 h 21575"/>
              <a:gd name="connsiteX4" fmla="*/ 0 w 15542"/>
              <a:gd name="connsiteY4" fmla="*/ 12 h 2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2" h="21575" extrusionOk="0">
                <a:moveTo>
                  <a:pt x="0" y="12"/>
                </a:moveTo>
                <a:lnTo>
                  <a:pt x="13734" y="0"/>
                </a:lnTo>
                <a:cubicBezTo>
                  <a:pt x="14191" y="7224"/>
                  <a:pt x="14946" y="14303"/>
                  <a:pt x="15542" y="21551"/>
                </a:cubicBezTo>
                <a:lnTo>
                  <a:pt x="33" y="21575"/>
                </a:lnTo>
                <a:cubicBezTo>
                  <a:pt x="22" y="14387"/>
                  <a:pt x="11" y="7200"/>
                  <a:pt x="0" y="12"/>
                </a:cubicBez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56" name="image3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08876" y="692697"/>
            <a:ext cx="24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266107" y="4509835"/>
            <a:ext cx="9150376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175" indent="0" algn="ctr">
              <a:buNone/>
              <a:defRPr sz="2000"/>
            </a:lvl2pPr>
            <a:lvl3pPr marL="914350" indent="0" algn="ctr">
              <a:buNone/>
              <a:defRPr sz="1800"/>
            </a:lvl3pPr>
            <a:lvl4pPr marL="1371527" indent="0" algn="ctr">
              <a:buNone/>
              <a:defRPr sz="1600"/>
            </a:lvl4pPr>
            <a:lvl5pPr marL="1828702" indent="0" algn="ctr">
              <a:buNone/>
              <a:defRPr sz="1600"/>
            </a:lvl5pPr>
            <a:lvl6pPr marL="2285876" indent="0" algn="ctr">
              <a:buNone/>
              <a:defRPr sz="1600"/>
            </a:lvl6pPr>
            <a:lvl7pPr marL="2743053" indent="0" algn="ctr">
              <a:buNone/>
              <a:defRPr sz="1600"/>
            </a:lvl7pPr>
            <a:lvl8pPr marL="3200228" indent="0" algn="ctr">
              <a:buNone/>
              <a:defRPr sz="1600"/>
            </a:lvl8pPr>
            <a:lvl9pPr marL="36574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1266108" y="1551752"/>
            <a:ext cx="9150376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4" y="5770202"/>
            <a:ext cx="1877572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8112226" y="5889447"/>
            <a:ext cx="393643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35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4105381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60" y="-21307"/>
            <a:ext cx="10785041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3" y="-21306"/>
            <a:ext cx="8445500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6" name="image3.png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861753" y="692697"/>
            <a:ext cx="24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266107" y="4509835"/>
            <a:ext cx="6270055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175" indent="0" algn="ctr">
              <a:buNone/>
              <a:defRPr sz="2000"/>
            </a:lvl2pPr>
            <a:lvl3pPr marL="914350" indent="0" algn="ctr">
              <a:buNone/>
              <a:defRPr sz="1800"/>
            </a:lvl3pPr>
            <a:lvl4pPr marL="1371527" indent="0" algn="ctr">
              <a:buNone/>
              <a:defRPr sz="1600"/>
            </a:lvl4pPr>
            <a:lvl5pPr marL="1828702" indent="0" algn="ctr">
              <a:buNone/>
              <a:defRPr sz="1600"/>
            </a:lvl5pPr>
            <a:lvl6pPr marL="2285876" indent="0" algn="ctr">
              <a:buNone/>
              <a:defRPr sz="1600"/>
            </a:lvl6pPr>
            <a:lvl7pPr marL="2743053" indent="0" algn="ctr">
              <a:buNone/>
              <a:defRPr sz="1600"/>
            </a:lvl7pPr>
            <a:lvl8pPr marL="3200228" indent="0" algn="ctr">
              <a:buNone/>
              <a:defRPr sz="1600"/>
            </a:lvl8pPr>
            <a:lvl9pPr marL="36574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266108" y="1551752"/>
            <a:ext cx="5213937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1" y="5770202"/>
            <a:ext cx="1877572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8112226" y="5889447"/>
            <a:ext cx="393643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35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163258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3" y="2"/>
            <a:ext cx="11760628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1" y="5770202"/>
            <a:ext cx="1877572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266107" y="1551752"/>
            <a:ext cx="91440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/>
          </a:p>
        </p:txBody>
      </p:sp>
      <p:sp>
        <p:nvSpPr>
          <p:cNvPr id="13" name="Shape 2"/>
          <p:cNvSpPr/>
          <p:nvPr userDrawn="1"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" y="687275"/>
            <a:ext cx="2400000" cy="701013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112226" y="5889447"/>
            <a:ext cx="393643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35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266109" y="4509836"/>
            <a:ext cx="9144001" cy="948859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57175" indent="0" algn="ctr">
              <a:buNone/>
              <a:defRPr sz="2000"/>
            </a:lvl2pPr>
            <a:lvl3pPr marL="914350" indent="0" algn="ctr">
              <a:buNone/>
              <a:defRPr sz="1800"/>
            </a:lvl3pPr>
            <a:lvl4pPr marL="1371527" indent="0" algn="ctr">
              <a:buNone/>
              <a:defRPr sz="1600"/>
            </a:lvl4pPr>
            <a:lvl5pPr marL="1828702" indent="0" algn="ctr">
              <a:buNone/>
              <a:defRPr sz="1600"/>
            </a:lvl5pPr>
            <a:lvl6pPr marL="2285876" indent="0" algn="ctr">
              <a:buNone/>
              <a:defRPr sz="1600"/>
            </a:lvl6pPr>
            <a:lvl7pPr marL="2743053" indent="0" algn="ctr">
              <a:buNone/>
              <a:defRPr sz="1600"/>
            </a:lvl7pPr>
            <a:lvl8pPr marL="3200228" indent="0" algn="ctr">
              <a:buNone/>
              <a:defRPr sz="1600"/>
            </a:lvl8pPr>
            <a:lvl9pPr marL="36574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8326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199460" y="2002535"/>
            <a:ext cx="103632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418656" y="4941170"/>
            <a:ext cx="9144000" cy="1655761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175" indent="0" algn="ctr">
              <a:buNone/>
              <a:defRPr sz="2000"/>
            </a:lvl2pPr>
            <a:lvl3pPr marL="914350" indent="0" algn="ctr">
              <a:buNone/>
              <a:defRPr sz="1800"/>
            </a:lvl3pPr>
            <a:lvl4pPr marL="1371527" indent="0" algn="ctr">
              <a:buNone/>
              <a:defRPr sz="1600"/>
            </a:lvl4pPr>
            <a:lvl5pPr marL="1828702" indent="0" algn="ctr">
              <a:buNone/>
              <a:defRPr sz="1600"/>
            </a:lvl5pPr>
            <a:lvl6pPr marL="2285876" indent="0" algn="ctr">
              <a:buNone/>
              <a:defRPr sz="1600"/>
            </a:lvl6pPr>
            <a:lvl7pPr marL="2743053" indent="0" algn="ctr">
              <a:buNone/>
              <a:defRPr sz="1600"/>
            </a:lvl7pPr>
            <a:lvl8pPr marL="3200228" indent="0" algn="ctr">
              <a:buNone/>
              <a:defRPr sz="1600"/>
            </a:lvl8pPr>
            <a:lvl9pPr marL="36574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9728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431370" y="-1"/>
            <a:ext cx="1176063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18656" y="4941170"/>
            <a:ext cx="9144000" cy="1655761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175" indent="0" algn="ctr">
              <a:buNone/>
              <a:defRPr sz="2000"/>
            </a:lvl2pPr>
            <a:lvl3pPr marL="914350" indent="0" algn="ctr">
              <a:buNone/>
              <a:defRPr sz="1800"/>
            </a:lvl3pPr>
            <a:lvl4pPr marL="1371527" indent="0" algn="ctr">
              <a:buNone/>
              <a:defRPr sz="1600"/>
            </a:lvl4pPr>
            <a:lvl5pPr marL="1828702" indent="0" algn="ctr">
              <a:buNone/>
              <a:defRPr sz="1600"/>
            </a:lvl5pPr>
            <a:lvl6pPr marL="2285876" indent="0" algn="ctr">
              <a:buNone/>
              <a:defRPr sz="1600"/>
            </a:lvl6pPr>
            <a:lvl7pPr marL="2743053" indent="0" algn="ctr">
              <a:buNone/>
              <a:defRPr sz="1600"/>
            </a:lvl7pPr>
            <a:lvl8pPr marL="3200228" indent="0" algn="ctr">
              <a:buNone/>
              <a:defRPr sz="1600"/>
            </a:lvl8pPr>
            <a:lvl9pPr marL="36574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1199460" y="2002535"/>
            <a:ext cx="103632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/>
          </a:p>
        </p:txBody>
      </p:sp>
    </p:spTree>
    <p:extLst>
      <p:ext uri="{BB962C8B-B14F-4D97-AF65-F5344CB8AC3E}">
        <p14:creationId xmlns:p14="http://schemas.microsoft.com/office/powerpoint/2010/main" val="28171208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42882" marR="0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28" marR="0" indent="-326553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135" marR="0" indent="-304783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266" marR="0" indent="-365740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442" marR="0" indent="-365740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882" marR="0" lvl="0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882" marR="0" lvl="1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882" marR="0" lvl="2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882" marR="0" lvl="3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882" marR="0" lvl="4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838203" y="365127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Informatie Vlaanderen: Werking Team Datamanagement jan 2018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10694405" y="6558839"/>
            <a:ext cx="90991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1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80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838203" y="1482216"/>
            <a:ext cx="5149645" cy="4992328"/>
          </a:xfrm>
        </p:spPr>
        <p:txBody>
          <a:bodyPr/>
          <a:lstStyle>
            <a:lvl1pPr marL="342882" marR="0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28" marR="0" indent="-326553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135" marR="0" indent="-304783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266" marR="0" indent="-365740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442" marR="0" indent="-365740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882" marR="0" lvl="0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882" marR="0" lvl="1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882" marR="0" lvl="2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882" marR="0" lvl="3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882" marR="0" lvl="4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838203" y="365127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Informatie Vlaanderen: Werking Team Datamanagement jan 2018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10694405" y="6558839"/>
            <a:ext cx="90991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1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6204156" y="1482216"/>
            <a:ext cx="5149645" cy="4992328"/>
          </a:xfrm>
        </p:spPr>
        <p:txBody>
          <a:bodyPr/>
          <a:lstStyle>
            <a:lvl1pPr marL="342882" marR="0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28" marR="0" indent="-326553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135" marR="0" indent="-304783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266" marR="0" indent="-365740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442" marR="0" indent="-365740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882" marR="0" lvl="0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882" marR="0" lvl="1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882" marR="0" lvl="2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882" marR="0" lvl="3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882" marR="0" lvl="4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2061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83118" y="289984"/>
            <a:ext cx="7769327" cy="6263216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7678757" y="289984"/>
            <a:ext cx="3823070" cy="6263216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r">
              <a:lnSpc>
                <a:spcPts val="6933"/>
              </a:lnSpc>
              <a:defRPr sz="3600" b="1" i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err="1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5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838203" y="365127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Informatie Vlaanderen: Werking Team Datamanagement jan 2018</a:t>
            </a:r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10694405" y="6558839"/>
            <a:ext cx="90991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1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8880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Informatie Vlaanderen: Werking Team Datamanagement jan 2018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10694405" y="6558839"/>
            <a:ext cx="90991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1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65453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815415" y="365128"/>
            <a:ext cx="372162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400"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815415" y="5892603"/>
            <a:ext cx="3721629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175">
              <a:spcBef>
                <a:spcPts val="300"/>
              </a:spcBef>
              <a:buSzTx/>
              <a:buFontTx/>
              <a:buNone/>
              <a:defRPr sz="1400"/>
            </a:lvl2pPr>
            <a:lvl3pPr marL="0" indent="914350">
              <a:spcBef>
                <a:spcPts val="300"/>
              </a:spcBef>
              <a:buSzTx/>
              <a:buFontTx/>
              <a:buNone/>
              <a:defRPr sz="1400"/>
            </a:lvl3pPr>
            <a:lvl4pPr marL="0" indent="1371527">
              <a:spcBef>
                <a:spcPts val="300"/>
              </a:spcBef>
              <a:buSzTx/>
              <a:buFontTx/>
              <a:buNone/>
              <a:defRPr sz="1400"/>
            </a:lvl4pPr>
            <a:lvl5pPr marL="0" indent="1828702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4729319" y="365127"/>
            <a:ext cx="6624484" cy="6109416"/>
          </a:xfrm>
        </p:spPr>
        <p:txBody>
          <a:bodyPr/>
          <a:lstStyle>
            <a:lvl1pPr marL="342882" marR="0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28" marR="0" indent="-326553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135" marR="0" indent="-304783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266" marR="0" indent="-365740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442" marR="0" indent="-365740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882" marR="0" lvl="0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882" marR="0" lvl="1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882" marR="0" lvl="2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882" marR="0" lvl="3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882" marR="0" lvl="4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Informatie Vlaanderen: Werking Team Datamanagement jan 2018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10694405" y="6558839"/>
            <a:ext cx="90991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1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81491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63046" y="5817250"/>
            <a:ext cx="8570660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175">
              <a:spcBef>
                <a:spcPts val="300"/>
              </a:spcBef>
              <a:buSzTx/>
              <a:buFontTx/>
              <a:buNone/>
              <a:defRPr sz="1400"/>
            </a:lvl2pPr>
            <a:lvl3pPr marL="0" indent="914350">
              <a:spcBef>
                <a:spcPts val="300"/>
              </a:spcBef>
              <a:buSzTx/>
              <a:buFontTx/>
              <a:buNone/>
              <a:defRPr sz="1400"/>
            </a:lvl3pPr>
            <a:lvl4pPr marL="0" indent="1371527">
              <a:spcBef>
                <a:spcPts val="300"/>
              </a:spcBef>
              <a:buSzTx/>
              <a:buFontTx/>
              <a:buNone/>
              <a:defRPr sz="1400"/>
            </a:lvl4pPr>
            <a:lvl5pPr marL="0" indent="1828702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63043" y="1499130"/>
            <a:ext cx="8570661" cy="4168465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838203" y="365127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Informatie Vlaanderen: Werking Team Datamanagement jan 2018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10694405" y="6558839"/>
            <a:ext cx="90991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1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47889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689600" y="1600200"/>
            <a:ext cx="5384800" cy="40386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24939" y="1962515"/>
            <a:ext cx="4228859" cy="3752485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402423" y="4662584"/>
            <a:ext cx="19304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978400" y="4662584"/>
            <a:ext cx="19304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826445" y="4662584"/>
            <a:ext cx="19304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 bwMode="auto">
          <a:xfrm>
            <a:off x="8976785" y="6083302"/>
            <a:ext cx="3215216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900" b="1">
                <a:solidFill>
                  <a:srgbClr val="FCDA16"/>
                </a:solidFill>
              </a:rPr>
              <a:t>Workshop metadata </a:t>
            </a:r>
            <a:r>
              <a:rPr lang="en-US" sz="900" b="1" err="1">
                <a:solidFill>
                  <a:srgbClr val="FCDA16"/>
                </a:solidFill>
              </a:rPr>
              <a:t>aanmaken</a:t>
            </a:r>
            <a:r>
              <a:rPr lang="en-US" sz="900" b="1">
                <a:solidFill>
                  <a:srgbClr val="FCDA16"/>
                </a:solidFill>
              </a:rPr>
              <a:t> en editeren</a:t>
            </a:r>
          </a:p>
          <a:p>
            <a:pPr algn="l">
              <a:lnSpc>
                <a:spcPct val="100000"/>
              </a:lnSpc>
            </a:pPr>
            <a:r>
              <a:rPr lang="en-US" sz="900">
                <a:solidFill>
                  <a:prstClr val="white"/>
                </a:solidFill>
              </a:rPr>
              <a:t>Gent, 21 </a:t>
            </a:r>
            <a:r>
              <a:rPr lang="en-US" sz="900" err="1">
                <a:solidFill>
                  <a:prstClr val="white"/>
                </a:solidFill>
              </a:rPr>
              <a:t>september</a:t>
            </a:r>
            <a:r>
              <a:rPr lang="en-US" sz="900">
                <a:solidFill>
                  <a:prstClr val="white"/>
                </a:solidFill>
              </a:rPr>
              <a:t> 2015</a:t>
            </a:r>
          </a:p>
        </p:txBody>
      </p:sp>
      <p:pic>
        <p:nvPicPr>
          <p:cNvPr id="11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" y="5661250"/>
            <a:ext cx="2434987" cy="1290513"/>
          </a:xfrm>
          <a:prstGeom prst="rect">
            <a:avLst/>
          </a:prstGeom>
        </p:spPr>
      </p:pic>
      <p:sp>
        <p:nvSpPr>
          <p:cNvPr id="12" name="1 Título"/>
          <p:cNvSpPr txBox="1">
            <a:spLocks/>
          </p:cNvSpPr>
          <p:nvPr userDrawn="1"/>
        </p:nvSpPr>
        <p:spPr>
          <a:xfrm>
            <a:off x="9292168" y="116635"/>
            <a:ext cx="2345267" cy="31273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>
                <a:solidFill>
                  <a:prstClr val="black">
                    <a:lumMod val="75000"/>
                    <a:lumOff val="25000"/>
                  </a:prstClr>
                </a:solidFill>
                <a:latin typeface="Rockwell" pitchFamily="18" charset="0"/>
              </a:rPr>
              <a:t>www.</a:t>
            </a:r>
            <a:r>
              <a:rPr lang="es-HN" sz="1200" b="1">
                <a:solidFill>
                  <a:srgbClr val="FCDA16"/>
                </a:solidFill>
                <a:latin typeface="Rockwell" pitchFamily="18" charset="0"/>
              </a:rPr>
              <a:t>geopunt</a:t>
            </a:r>
            <a:r>
              <a:rPr lang="es-HN" sz="1200" b="1">
                <a:solidFill>
                  <a:prstClr val="black">
                    <a:lumMod val="75000"/>
                    <a:lumOff val="25000"/>
                  </a:prstClr>
                </a:solidFill>
                <a:latin typeface="Rockwell" pitchFamily="18" charset="0"/>
              </a:rPr>
              <a:t>.be</a:t>
            </a:r>
            <a:endParaRPr lang="es-HN" sz="1200" b="1">
              <a:solidFill>
                <a:srgbClr val="FFC000"/>
              </a:solidFill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4758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1 Título"/>
          <p:cNvSpPr txBox="1">
            <a:spLocks/>
          </p:cNvSpPr>
          <p:nvPr userDrawn="1"/>
        </p:nvSpPr>
        <p:spPr bwMode="auto">
          <a:xfrm>
            <a:off x="8976785" y="6083302"/>
            <a:ext cx="3215216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900" b="1">
                <a:solidFill>
                  <a:srgbClr val="FCDA16"/>
                </a:solidFill>
              </a:rPr>
              <a:t>Workshop metadata </a:t>
            </a:r>
            <a:r>
              <a:rPr lang="en-US" sz="900" b="1" err="1">
                <a:solidFill>
                  <a:srgbClr val="FCDA16"/>
                </a:solidFill>
              </a:rPr>
              <a:t>aanmaken</a:t>
            </a:r>
            <a:r>
              <a:rPr lang="en-US" sz="900" b="1">
                <a:solidFill>
                  <a:srgbClr val="FCDA16"/>
                </a:solidFill>
              </a:rPr>
              <a:t> en editeren</a:t>
            </a:r>
          </a:p>
          <a:p>
            <a:pPr algn="l">
              <a:lnSpc>
                <a:spcPct val="100000"/>
              </a:lnSpc>
            </a:pPr>
            <a:r>
              <a:rPr lang="en-US" sz="900">
                <a:solidFill>
                  <a:prstClr val="white"/>
                </a:solidFill>
              </a:rPr>
              <a:t>Gent, 21 </a:t>
            </a:r>
            <a:r>
              <a:rPr lang="en-US" sz="900" err="1">
                <a:solidFill>
                  <a:prstClr val="white"/>
                </a:solidFill>
              </a:rPr>
              <a:t>september</a:t>
            </a:r>
            <a:r>
              <a:rPr lang="en-US" sz="900">
                <a:solidFill>
                  <a:prstClr val="white"/>
                </a:solidFill>
              </a:rPr>
              <a:t> 2015</a:t>
            </a:r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" y="5661250"/>
            <a:ext cx="2434987" cy="1290513"/>
          </a:xfrm>
          <a:prstGeom prst="rect">
            <a:avLst/>
          </a:prstGeom>
        </p:spPr>
      </p:pic>
      <p:sp>
        <p:nvSpPr>
          <p:cNvPr id="8" name="1 Título"/>
          <p:cNvSpPr txBox="1">
            <a:spLocks/>
          </p:cNvSpPr>
          <p:nvPr userDrawn="1"/>
        </p:nvSpPr>
        <p:spPr>
          <a:xfrm>
            <a:off x="9292168" y="116635"/>
            <a:ext cx="2345267" cy="31273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>
                <a:solidFill>
                  <a:prstClr val="black">
                    <a:lumMod val="75000"/>
                    <a:lumOff val="25000"/>
                  </a:prstClr>
                </a:solidFill>
                <a:latin typeface="Rockwell" pitchFamily="18" charset="0"/>
              </a:rPr>
              <a:t>www.</a:t>
            </a:r>
            <a:r>
              <a:rPr lang="es-HN" sz="1200" b="1">
                <a:solidFill>
                  <a:srgbClr val="FCDA16"/>
                </a:solidFill>
                <a:latin typeface="Rockwell" pitchFamily="18" charset="0"/>
              </a:rPr>
              <a:t>geopunt</a:t>
            </a:r>
            <a:r>
              <a:rPr lang="es-HN" sz="1200" b="1">
                <a:solidFill>
                  <a:prstClr val="black">
                    <a:lumMod val="75000"/>
                    <a:lumOff val="25000"/>
                  </a:prstClr>
                </a:solidFill>
                <a:latin typeface="Rockwell" pitchFamily="18" charset="0"/>
              </a:rPr>
              <a:t>.be</a:t>
            </a:r>
            <a:endParaRPr lang="es-HN" sz="1200" b="1">
              <a:solidFill>
                <a:srgbClr val="FFC000"/>
              </a:solidFill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4990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Informatie Vlaanderen: Werking Team Datamanagement jan 2018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quarter" idx="10"/>
          </p:nvPr>
        </p:nvSpPr>
        <p:spPr>
          <a:xfrm>
            <a:off x="8079573" y="6603111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070825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9ACB1B9-A52C-4876-918B-833037006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45896" y="-21308"/>
            <a:ext cx="6879306" cy="6879306"/>
          </a:xfrm>
          <a:prstGeom prst="rect">
            <a:avLst/>
          </a:prstGeom>
        </p:spPr>
      </p:pic>
      <p:sp>
        <p:nvSpPr>
          <p:cNvPr id="15" name="Google Shape;15;p65"/>
          <p:cNvSpPr/>
          <p:nvPr/>
        </p:nvSpPr>
        <p:spPr>
          <a:xfrm>
            <a:off x="2" y="-21306"/>
            <a:ext cx="6879306" cy="68793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65"/>
          <p:cNvPicPr preferRelativeResize="0"/>
          <p:nvPr/>
        </p:nvPicPr>
        <p:blipFill rotWithShape="1">
          <a:blip r:embed="rId3">
            <a:alphaModFix/>
          </a:blip>
          <a:srcRect l="5326"/>
          <a:stretch/>
        </p:blipFill>
        <p:spPr>
          <a:xfrm>
            <a:off x="861750" y="692700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5"/>
          <p:cNvSpPr txBox="1">
            <a:spLocks noGrp="1"/>
          </p:cNvSpPr>
          <p:nvPr>
            <p:ph type="subTitle" idx="1"/>
          </p:nvPr>
        </p:nvSpPr>
        <p:spPr>
          <a:xfrm>
            <a:off x="1266108" y="4509835"/>
            <a:ext cx="4829892" cy="111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title"/>
          </p:nvPr>
        </p:nvSpPr>
        <p:spPr>
          <a:xfrm>
            <a:off x="1266107" y="1551753"/>
            <a:ext cx="4829892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751" y="5770202"/>
            <a:ext cx="1538549" cy="396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340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87788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370" y="-1"/>
            <a:ext cx="117606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7"/>
          <p:cNvSpPr txBox="1"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7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21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9061" y="0"/>
            <a:ext cx="11952939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608586"/>
            <a:ext cx="7065601" cy="1122823"/>
          </a:xfrm>
          <a:solidFill>
            <a:srgbClr val="FFEB00"/>
          </a:solidFill>
        </p:spPr>
        <p:txBody>
          <a:bodyPr anchor="b">
            <a:normAutofit/>
          </a:bodyPr>
          <a:lstStyle>
            <a:lvl1pPr marL="0" indent="0" algn="l" defTabSz="914377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/>
          </a:p>
        </p:txBody>
      </p:sp>
    </p:spTree>
    <p:extLst>
      <p:ext uri="{BB962C8B-B14F-4D97-AF65-F5344CB8AC3E}">
        <p14:creationId xmlns:p14="http://schemas.microsoft.com/office/powerpoint/2010/main" val="39758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8"/>
          <p:cNvSpPr txBox="1">
            <a:spLocks noGrp="1"/>
          </p:cNvSpPr>
          <p:nvPr>
            <p:ph type="title"/>
          </p:nvPr>
        </p:nvSpPr>
        <p:spPr>
          <a:xfrm>
            <a:off x="609600" y="92077"/>
            <a:ext cx="10972800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6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6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32788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6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0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67"/>
            </a:lvl3pPr>
            <a:lvl4pPr lvl="3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/>
            </a:lvl4pPr>
            <a:lvl5pPr lvl="4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70"/>
          <p:cNvSpPr txBox="1">
            <a:spLocks noGrp="1"/>
          </p:cNvSpPr>
          <p:nvPr>
            <p:ph type="dt" idx="10"/>
          </p:nvPr>
        </p:nvSpPr>
        <p:spPr>
          <a:xfrm>
            <a:off x="4067833" y="6336000"/>
            <a:ext cx="12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0"/>
          <p:cNvSpPr txBox="1">
            <a:spLocks noGrp="1"/>
          </p:cNvSpPr>
          <p:nvPr>
            <p:ph type="ftr" idx="11"/>
          </p:nvPr>
        </p:nvSpPr>
        <p:spPr>
          <a:xfrm>
            <a:off x="5324524" y="6336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0"/>
          <p:cNvSpPr txBox="1">
            <a:spLocks noGrp="1"/>
          </p:cNvSpPr>
          <p:nvPr>
            <p:ph type="sldNum" idx="12"/>
          </p:nvPr>
        </p:nvSpPr>
        <p:spPr>
          <a:xfrm>
            <a:off x="7926148" y="6336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50826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7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79985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109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3"/>
          <p:cNvSpPr/>
          <p:nvPr/>
        </p:nvSpPr>
        <p:spPr>
          <a:xfrm>
            <a:off x="3" y="0"/>
            <a:ext cx="11834738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1752" y="692695"/>
            <a:ext cx="2400001" cy="73448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3"/>
          <p:cNvSpPr txBox="1">
            <a:spLocks noGrp="1"/>
          </p:cNvSpPr>
          <p:nvPr>
            <p:ph type="subTitle" idx="1"/>
          </p:nvPr>
        </p:nvSpPr>
        <p:spPr>
          <a:xfrm>
            <a:off x="1266106" y="4509835"/>
            <a:ext cx="9150377" cy="111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73"/>
          <p:cNvSpPr txBox="1">
            <a:spLocks noGrp="1"/>
          </p:cNvSpPr>
          <p:nvPr>
            <p:ph type="title"/>
          </p:nvPr>
        </p:nvSpPr>
        <p:spPr>
          <a:xfrm>
            <a:off x="1266108" y="1551753"/>
            <a:ext cx="9150377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751" y="5770202"/>
            <a:ext cx="1877572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3"/>
          <p:cNvSpPr txBox="1"/>
          <p:nvPr/>
        </p:nvSpPr>
        <p:spPr>
          <a:xfrm>
            <a:off x="8112226" y="5889446"/>
            <a:ext cx="3936437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39700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3">
  <p:cSld name="Titel 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372" y="1"/>
            <a:ext cx="11760628" cy="562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751" y="5770202"/>
            <a:ext cx="1877572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4"/>
          <p:cNvSpPr txBox="1">
            <a:spLocks noGrp="1"/>
          </p:cNvSpPr>
          <p:nvPr>
            <p:ph type="title"/>
          </p:nvPr>
        </p:nvSpPr>
        <p:spPr>
          <a:xfrm>
            <a:off x="1266107" y="1551753"/>
            <a:ext cx="9144000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4"/>
          <p:cNvSpPr/>
          <p:nvPr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749" y="687274"/>
            <a:ext cx="2400000" cy="7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4"/>
          <p:cNvSpPr txBox="1"/>
          <p:nvPr/>
        </p:nvSpPr>
        <p:spPr>
          <a:xfrm>
            <a:off x="8112226" y="5889446"/>
            <a:ext cx="3936437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  <p:sp>
        <p:nvSpPr>
          <p:cNvPr id="63" name="Google Shape;63;p74"/>
          <p:cNvSpPr txBox="1">
            <a:spLocks noGrp="1"/>
          </p:cNvSpPr>
          <p:nvPr>
            <p:ph type="subTitle" idx="1"/>
          </p:nvPr>
        </p:nvSpPr>
        <p:spPr>
          <a:xfrm>
            <a:off x="1266108" y="4509835"/>
            <a:ext cx="9144001" cy="94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00636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">
  <p:cSld name="Tussentitel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5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5"/>
          <p:cNvSpPr txBox="1"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1578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dubbele Inhoud">
  <p:cSld name="Titel en dubbele Inhoud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6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5149646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6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6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72" name="Google Shape;72;p76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6"/>
          <p:cNvSpPr txBox="1">
            <a:spLocks noGrp="1"/>
          </p:cNvSpPr>
          <p:nvPr>
            <p:ph type="body" idx="2"/>
          </p:nvPr>
        </p:nvSpPr>
        <p:spPr>
          <a:xfrm>
            <a:off x="6204155" y="1482215"/>
            <a:ext cx="5149646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1571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kel Titel">
  <p:cSld name="Enkel Titel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7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7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7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78" name="Google Shape;78;p77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07352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>
  <p:cSld name="Inhoud met bijschrif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8"/>
          <p:cNvSpPr txBox="1">
            <a:spLocks noGrp="1"/>
          </p:cNvSpPr>
          <p:nvPr>
            <p:ph type="title"/>
          </p:nvPr>
        </p:nvSpPr>
        <p:spPr>
          <a:xfrm>
            <a:off x="815414" y="365129"/>
            <a:ext cx="372163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8"/>
          <p:cNvSpPr txBox="1">
            <a:spLocks noGrp="1"/>
          </p:cNvSpPr>
          <p:nvPr>
            <p:ph type="body" idx="1"/>
          </p:nvPr>
        </p:nvSpPr>
        <p:spPr>
          <a:xfrm>
            <a:off x="815414" y="5892602"/>
            <a:ext cx="3721630" cy="58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78"/>
          <p:cNvSpPr txBox="1">
            <a:spLocks noGrp="1"/>
          </p:cNvSpPr>
          <p:nvPr>
            <p:ph type="body" idx="2"/>
          </p:nvPr>
        </p:nvSpPr>
        <p:spPr>
          <a:xfrm>
            <a:off x="4729317" y="365126"/>
            <a:ext cx="6624484" cy="6109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78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8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85" name="Google Shape;85;p78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395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31018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626" y="3468667"/>
            <a:ext cx="6104028" cy="1122823"/>
          </a:xfrm>
        </p:spPr>
        <p:txBody>
          <a:bodyPr anchor="b"/>
          <a:lstStyle>
            <a:lvl1pPr marL="0" indent="0" algn="l" defTabSz="914377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9626" y="4967455"/>
            <a:ext cx="6104028" cy="741781"/>
          </a:xfrm>
        </p:spPr>
        <p:txBody>
          <a:bodyPr/>
          <a:lstStyle>
            <a:lvl1pPr marL="0" indent="0">
              <a:buFontTx/>
              <a:buNone/>
              <a:defRPr sz="2800" cap="all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1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>
  <p:cSld name="Afbeelding met bijschrif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9"/>
          <p:cNvSpPr txBox="1">
            <a:spLocks noGrp="1"/>
          </p:cNvSpPr>
          <p:nvPr>
            <p:ph type="body" idx="1"/>
          </p:nvPr>
        </p:nvSpPr>
        <p:spPr>
          <a:xfrm>
            <a:off x="1763045" y="5817249"/>
            <a:ext cx="8570660" cy="58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79"/>
          <p:cNvSpPr>
            <a:spLocks noGrp="1"/>
          </p:cNvSpPr>
          <p:nvPr>
            <p:ph type="pic" idx="2"/>
          </p:nvPr>
        </p:nvSpPr>
        <p:spPr>
          <a:xfrm>
            <a:off x="1763042" y="1499129"/>
            <a:ext cx="8570661" cy="416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79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9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9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92" name="Google Shape;92;p79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95607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">
  <p:cSld name="1_Titeldi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g7dd0ccb90a_0_763"/>
          <p:cNvGrpSpPr/>
          <p:nvPr/>
        </p:nvGrpSpPr>
        <p:grpSpPr>
          <a:xfrm>
            <a:off x="383990" y="288000"/>
            <a:ext cx="11404515" cy="6265500"/>
            <a:chOff x="288000" y="288000"/>
            <a:chExt cx="8553600" cy="6265500"/>
          </a:xfrm>
        </p:grpSpPr>
        <p:sp>
          <p:nvSpPr>
            <p:cNvPr id="95" name="Google Shape;95;g7dd0ccb90a_0_763"/>
            <p:cNvSpPr/>
            <p:nvPr/>
          </p:nvSpPr>
          <p:spPr>
            <a:xfrm>
              <a:off x="288000" y="288000"/>
              <a:ext cx="6768000" cy="6265500"/>
            </a:xfrm>
            <a:prstGeom prst="rect">
              <a:avLst/>
            </a:prstGeom>
            <a:solidFill>
              <a:srgbClr val="2B979D"/>
            </a:solidFill>
            <a:ln w="9525" cap="flat" cmpd="sng">
              <a:solidFill>
                <a:srgbClr val="2B979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7dd0ccb90a_0_763"/>
            <p:cNvSpPr/>
            <p:nvPr/>
          </p:nvSpPr>
          <p:spPr>
            <a:xfrm>
              <a:off x="7056000" y="288000"/>
              <a:ext cx="1785600" cy="6264000"/>
            </a:xfrm>
            <a:prstGeom prst="rtTriangle">
              <a:avLst/>
            </a:prstGeom>
            <a:solidFill>
              <a:srgbClr val="2B979D"/>
            </a:solidFill>
            <a:ln w="9525" cap="flat" cmpd="sng">
              <a:solidFill>
                <a:srgbClr val="2B979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g7dd0ccb90a_0_763"/>
          <p:cNvSpPr txBox="1">
            <a:spLocks noGrp="1"/>
          </p:cNvSpPr>
          <p:nvPr>
            <p:ph type="ctrTitle"/>
          </p:nvPr>
        </p:nvSpPr>
        <p:spPr>
          <a:xfrm>
            <a:off x="3072000" y="2520000"/>
            <a:ext cx="7122900" cy="1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400" b="0" i="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7dd0ccb90a_0_763"/>
          <p:cNvSpPr txBox="1">
            <a:spLocks noGrp="1"/>
          </p:cNvSpPr>
          <p:nvPr>
            <p:ph type="subTitle" idx="1"/>
          </p:nvPr>
        </p:nvSpPr>
        <p:spPr>
          <a:xfrm>
            <a:off x="3072000" y="4174702"/>
            <a:ext cx="71397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t" anchorCtr="0">
            <a:noAutofit/>
          </a:bodyPr>
          <a:lstStyle>
            <a:lvl1pPr lvl="0" algn="l" rtl="0">
              <a:lnSpc>
                <a:spcPct val="111392"/>
              </a:lnSpc>
              <a:spcBef>
                <a:spcPts val="700"/>
              </a:spcBef>
              <a:spcAft>
                <a:spcPts val="0"/>
              </a:spcAft>
              <a:buSzPts val="1580"/>
              <a:buNone/>
              <a:defRPr sz="1580"/>
            </a:lvl1pPr>
            <a:lvl2pPr lvl="1" algn="ctr" rtl="0"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g7dd0ccb90a_0_763"/>
          <p:cNvSpPr txBox="1">
            <a:spLocks noGrp="1"/>
          </p:cNvSpPr>
          <p:nvPr>
            <p:ph type="body" idx="2"/>
          </p:nvPr>
        </p:nvSpPr>
        <p:spPr>
          <a:xfrm>
            <a:off x="672001" y="6044105"/>
            <a:ext cx="6364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1700"/>
              <a:buFont typeface="Arial"/>
              <a:buNone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3pPr>
            <a:lvl4pPr marL="1828800" lvl="3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431800" algn="l" rtl="0">
              <a:spcBef>
                <a:spcPts val="700"/>
              </a:spcBef>
              <a:spcAft>
                <a:spcPts val="0"/>
              </a:spcAft>
              <a:buSzPts val="3200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0" name="Google Shape;100;g7dd0ccb90a_0_7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661" y="576000"/>
            <a:ext cx="1696335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80347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7dd0ccb90a_0_7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09968" y="288238"/>
            <a:ext cx="1916859" cy="8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7dd0ccb90a_0_771"/>
          <p:cNvSpPr txBox="1">
            <a:spLocks noGrp="1"/>
          </p:cNvSpPr>
          <p:nvPr>
            <p:ph type="ctrTitle"/>
          </p:nvPr>
        </p:nvSpPr>
        <p:spPr>
          <a:xfrm>
            <a:off x="1728000" y="2016000"/>
            <a:ext cx="9888000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400" b="0" i="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7dd0ccb90a_0_771"/>
          <p:cNvSpPr txBox="1">
            <a:spLocks noGrp="1"/>
          </p:cNvSpPr>
          <p:nvPr>
            <p:ph type="subTitle" idx="1"/>
          </p:nvPr>
        </p:nvSpPr>
        <p:spPr>
          <a:xfrm>
            <a:off x="1728000" y="4140000"/>
            <a:ext cx="988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t" anchorCtr="0">
            <a:noAutofit/>
          </a:bodyPr>
          <a:lstStyle>
            <a:lvl1pPr lvl="0" algn="l" rtl="0">
              <a:lnSpc>
                <a:spcPct val="111392"/>
              </a:lnSpc>
              <a:spcBef>
                <a:spcPts val="700"/>
              </a:spcBef>
              <a:spcAft>
                <a:spcPts val="0"/>
              </a:spcAft>
              <a:buSzPts val="1580"/>
              <a:buNone/>
              <a:defRPr sz="158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g7dd0ccb90a_0_771"/>
          <p:cNvSpPr txBox="1">
            <a:spLocks noGrp="1"/>
          </p:cNvSpPr>
          <p:nvPr>
            <p:ph type="body" idx="2"/>
          </p:nvPr>
        </p:nvSpPr>
        <p:spPr>
          <a:xfrm>
            <a:off x="5901497" y="6361602"/>
            <a:ext cx="5913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r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3pPr>
            <a:lvl4pPr marL="1828800" lvl="3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9789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 type="obj">
  <p:cSld name="Titel en object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dd0ccb90a_0_7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7dd0ccb90a_0_7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g7dd0ccb90a_0_77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7dd0ccb90a_0_77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7dd0ccb90a_0_77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25370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>
  <p:cSld name="1_Leeg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dd0ccb90a_0_782"/>
          <p:cNvSpPr txBox="1">
            <a:spLocks noGrp="1"/>
          </p:cNvSpPr>
          <p:nvPr>
            <p:ph type="sldNum" idx="12"/>
          </p:nvPr>
        </p:nvSpPr>
        <p:spPr>
          <a:xfrm>
            <a:off x="9168019" y="6336000"/>
            <a:ext cx="2855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3/02/2020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4" name="Google Shape;114;g7dd0ccb90a_0_782"/>
          <p:cNvSpPr txBox="1">
            <a:spLocks noGrp="1"/>
          </p:cNvSpPr>
          <p:nvPr>
            <p:ph type="title"/>
          </p:nvPr>
        </p:nvSpPr>
        <p:spPr>
          <a:xfrm>
            <a:off x="1728000" y="756000"/>
            <a:ext cx="9888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7dd0ccb90a_0_782"/>
          <p:cNvSpPr txBox="1">
            <a:spLocks noGrp="1"/>
          </p:cNvSpPr>
          <p:nvPr>
            <p:ph type="body" idx="1"/>
          </p:nvPr>
        </p:nvSpPr>
        <p:spPr>
          <a:xfrm>
            <a:off x="1728000" y="1915200"/>
            <a:ext cx="9888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t" anchorCtr="0">
            <a:no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337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401319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720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3200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3200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60788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rogram Slide_Vlaanderen Verbonden">
  <p:cSld name="6_Program Slide_Vlaanderen Verbonde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dd0ccb90a_0_787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7dd0ccb90a_0_787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g7dd0ccb90a_0_787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7dd0ccb90a_0_787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7dd0ccb90a_0_787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3pPr>
            <a:lvl4pPr marL="1828800" lvl="3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9252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rogram Slide_Vlaanderen Verbonden 1">
  <p:cSld name="6_Program Slide_Vlaanderen Verbonden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dd0ccb90a_0_793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7dd0ccb90a_0_793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7dd0ccb90a_0_793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7dd0ccb90a_0_793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7dd0ccb90a_0_793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1pPr>
            <a:lvl2pPr marL="914400" lvl="1" indent="-30861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60"/>
              <a:buChar char="▪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▪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9743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gelijking">
  <p:cSld name="Vergelijking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dd0ccb90a_0_799"/>
          <p:cNvSpPr txBox="1">
            <a:spLocks noGrp="1"/>
          </p:cNvSpPr>
          <p:nvPr>
            <p:ph type="title"/>
          </p:nvPr>
        </p:nvSpPr>
        <p:spPr>
          <a:xfrm>
            <a:off x="609600" y="256810"/>
            <a:ext cx="109728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7dd0ccb90a_0_799"/>
          <p:cNvSpPr txBox="1">
            <a:spLocks noGrp="1"/>
          </p:cNvSpPr>
          <p:nvPr>
            <p:ph type="body" idx="1"/>
          </p:nvPr>
        </p:nvSpPr>
        <p:spPr>
          <a:xfrm>
            <a:off x="609600" y="1435465"/>
            <a:ext cx="5386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228600" algn="l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marL="1371600" lvl="2" indent="-228600" algn="l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marL="1828800" lvl="3" indent="-228600" algn="l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g7dd0ccb90a_0_79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rogram Slide_Vlaanderen Verbonden">
  <p:cSld name="7_Program Slide_Vlaanderen Verbonde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7dd0ccb90a_0_8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395" y="6400039"/>
            <a:ext cx="1241605" cy="32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7dd0ccb90a_0_803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7dd0ccb90a_0_803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7dd0ccb90a_0_803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7dd0ccb90a_0_803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48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7dd0ccb90a_0_803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▪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&gt;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▪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316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rogram Slide_Vlaanderen Verbonden">
  <p:cSld name="5_Program Slide_Vlaanderen Verbonde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7dd0ccb90a_0_8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395" y="6400039"/>
            <a:ext cx="1241605" cy="32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7dd0ccb90a_0_810"/>
          <p:cNvSpPr/>
          <p:nvPr/>
        </p:nvSpPr>
        <p:spPr>
          <a:xfrm flipH="1">
            <a:off x="581126" y="1094607"/>
            <a:ext cx="11610874" cy="909371"/>
          </a:xfrm>
          <a:custGeom>
            <a:avLst/>
            <a:gdLst/>
            <a:ahLst/>
            <a:cxnLst/>
            <a:rect l="l" t="t" r="r" b="b"/>
            <a:pathLst>
              <a:path w="7112327" h="682455" extrusionOk="0">
                <a:moveTo>
                  <a:pt x="0" y="682455"/>
                </a:moveTo>
                <a:cubicBezTo>
                  <a:pt x="483" y="454970"/>
                  <a:pt x="967" y="227485"/>
                  <a:pt x="1450" y="0"/>
                </a:cubicBezTo>
                <a:lnTo>
                  <a:pt x="7112327" y="9144"/>
                </a:lnTo>
                <a:lnTo>
                  <a:pt x="6946285" y="664167"/>
                </a:lnTo>
                <a:lnTo>
                  <a:pt x="0" y="6824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7dd0ccb90a_0_810"/>
          <p:cNvSpPr/>
          <p:nvPr/>
        </p:nvSpPr>
        <p:spPr>
          <a:xfrm>
            <a:off x="1" y="0"/>
            <a:ext cx="2546318" cy="6896111"/>
          </a:xfrm>
          <a:custGeom>
            <a:avLst/>
            <a:gdLst/>
            <a:ahLst/>
            <a:cxnLst/>
            <a:rect l="l" t="t" r="r" b="b"/>
            <a:pathLst>
              <a:path w="1619280" h="5175318" extrusionOk="0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7dd0ccb90a_0_810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7dd0ccb90a_0_810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7dd0ccb90a_0_810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7dd0ccb90a_0_810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48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7dd0ccb90a_0_810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▪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&gt;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▪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9331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31018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626" y="3468667"/>
            <a:ext cx="6104028" cy="1122823"/>
          </a:xfrm>
          <a:solidFill>
            <a:srgbClr val="FFEB00"/>
          </a:solidFill>
        </p:spPr>
        <p:txBody>
          <a:bodyPr anchor="b"/>
          <a:lstStyle>
            <a:lvl1pPr marL="0" indent="0" algn="l" defTabSz="914377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9626" y="4967455"/>
            <a:ext cx="6104028" cy="741781"/>
          </a:xfrm>
        </p:spPr>
        <p:txBody>
          <a:bodyPr/>
          <a:lstStyle>
            <a:lvl1pPr marL="0" indent="0">
              <a:buFontTx/>
              <a:buNone/>
              <a:defRPr sz="2800" cap="all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1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0"/>
            <a:ext cx="384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69061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ftr" idx="11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67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694405" y="6546013"/>
            <a:ext cx="909919" cy="28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8079573" y="6603111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67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89136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5A4EC494-77F5-4DAF-B3E7-59FCED70A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1183" y="288697"/>
            <a:ext cx="6921500" cy="627230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384004" y="285052"/>
            <a:ext cx="7853619" cy="6275949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299" y="1332509"/>
            <a:ext cx="5856011" cy="318211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9" y="4981051"/>
            <a:ext cx="5376684" cy="13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6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D0070247-31EC-481E-BCD1-E25C913DB9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83855" y="285053"/>
            <a:ext cx="6018828" cy="6275951"/>
          </a:xfrm>
          <a:custGeom>
            <a:avLst/>
            <a:gdLst>
              <a:gd name="connsiteX0" fmla="*/ 0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0 w 8568000"/>
              <a:gd name="connsiteY4" fmla="*/ 0 h 4698000"/>
              <a:gd name="connsiteX0" fmla="*/ 4259484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4259484 w 8568000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827472 w 4308516"/>
              <a:gd name="connsiteY3" fmla="*/ 4608059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67511 w 4308516"/>
              <a:gd name="connsiteY3" fmla="*/ 4675514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75006 w 4308516"/>
              <a:gd name="connsiteY3" fmla="*/ 4690505 h 4698000"/>
              <a:gd name="connsiteX4" fmla="*/ 0 w 4308516"/>
              <a:gd name="connsiteY4" fmla="*/ 0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2501 w 4316011"/>
              <a:gd name="connsiteY3" fmla="*/ 4690505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609021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16317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2733 h 4693238"/>
              <a:gd name="connsiteX1" fmla="*/ 4311249 w 4316011"/>
              <a:gd name="connsiteY1" fmla="*/ 0 h 4693238"/>
              <a:gd name="connsiteX2" fmla="*/ 4316011 w 4316011"/>
              <a:gd name="connsiteY2" fmla="*/ 4693238 h 4693238"/>
              <a:gd name="connsiteX3" fmla="*/ 1609021 w 4316011"/>
              <a:gd name="connsiteY3" fmla="*/ 4693238 h 4693238"/>
              <a:gd name="connsiteX4" fmla="*/ 0 w 4316011"/>
              <a:gd name="connsiteY4" fmla="*/ 2733 h 4693238"/>
              <a:gd name="connsiteX0" fmla="*/ 0 w 4320774"/>
              <a:gd name="connsiteY0" fmla="*/ 2733 h 4693238"/>
              <a:gd name="connsiteX1" fmla="*/ 4316012 w 4320774"/>
              <a:gd name="connsiteY1" fmla="*/ 0 h 4693238"/>
              <a:gd name="connsiteX2" fmla="*/ 4320774 w 4320774"/>
              <a:gd name="connsiteY2" fmla="*/ 4693238 h 4693238"/>
              <a:gd name="connsiteX3" fmla="*/ 1613784 w 4320774"/>
              <a:gd name="connsiteY3" fmla="*/ 4693238 h 4693238"/>
              <a:gd name="connsiteX4" fmla="*/ 0 w 4320774"/>
              <a:gd name="connsiteY4" fmla="*/ 2733 h 4693238"/>
              <a:gd name="connsiteX0" fmla="*/ 0 w 4339824"/>
              <a:gd name="connsiteY0" fmla="*/ 0 h 4738130"/>
              <a:gd name="connsiteX1" fmla="*/ 4335062 w 4339824"/>
              <a:gd name="connsiteY1" fmla="*/ 44892 h 4738130"/>
              <a:gd name="connsiteX2" fmla="*/ 4339824 w 4339824"/>
              <a:gd name="connsiteY2" fmla="*/ 4738130 h 4738130"/>
              <a:gd name="connsiteX3" fmla="*/ 1632834 w 4339824"/>
              <a:gd name="connsiteY3" fmla="*/ 4738130 h 4738130"/>
              <a:gd name="connsiteX4" fmla="*/ 0 w 4339824"/>
              <a:gd name="connsiteY4" fmla="*/ 0 h 4738130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13784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9021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4259 w 4320774"/>
              <a:gd name="connsiteY3" fmla="*/ 4695267 h 4695267"/>
              <a:gd name="connsiteX4" fmla="*/ 0 w 4320774"/>
              <a:gd name="connsiteY4" fmla="*/ 0 h 469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774" h="4695267">
                <a:moveTo>
                  <a:pt x="0" y="0"/>
                </a:moveTo>
                <a:lnTo>
                  <a:pt x="4316012" y="2029"/>
                </a:lnTo>
                <a:cubicBezTo>
                  <a:pt x="4317599" y="1563267"/>
                  <a:pt x="4319187" y="3134029"/>
                  <a:pt x="4320774" y="4695267"/>
                </a:cubicBezTo>
                <a:lnTo>
                  <a:pt x="1604259" y="469526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marR="0" indent="0" algn="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384004" y="285052"/>
            <a:ext cx="7853619" cy="6275949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2FB9B57-60AB-4091-A068-04A70B78C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299" y="1332509"/>
            <a:ext cx="5856011" cy="318211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9" y="4981051"/>
            <a:ext cx="5376684" cy="13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0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83119" y="289984"/>
            <a:ext cx="7769327" cy="6263216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7678758" y="289984"/>
            <a:ext cx="3823071" cy="6263216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r">
              <a:lnSpc>
                <a:spcPts val="6933"/>
              </a:lnSpc>
              <a:defRPr sz="3600" b="1" i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err="1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148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9061" y="0"/>
            <a:ext cx="11952939" cy="6858000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2" y="4608587"/>
            <a:ext cx="7065601" cy="1122823"/>
          </a:xfrm>
          <a:solidFill>
            <a:srgbClr val="FFEB00"/>
          </a:solidFill>
        </p:spPr>
        <p:txBody>
          <a:bodyPr anchor="b">
            <a:normAutofit/>
          </a:bodyPr>
          <a:lstStyle>
            <a:lvl1pPr marL="0" indent="0" algn="l" defTabSz="914354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buFontTx/>
              <a:buNone/>
              <a:defRPr lang="nl-BE" sz="3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/>
          </a:p>
        </p:txBody>
      </p:sp>
    </p:spTree>
    <p:extLst>
      <p:ext uri="{BB962C8B-B14F-4D97-AF65-F5344CB8AC3E}">
        <p14:creationId xmlns:p14="http://schemas.microsoft.com/office/powerpoint/2010/main" val="14246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2" y="-31017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627" y="3468669"/>
            <a:ext cx="6104028" cy="1122823"/>
          </a:xfrm>
        </p:spPr>
        <p:txBody>
          <a:bodyPr anchor="b"/>
          <a:lstStyle>
            <a:lvl1pPr marL="0" indent="0" algn="l" defTabSz="914354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buFontTx/>
              <a:buNone/>
              <a:defRPr lang="nl-BE" sz="3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9627" y="4967456"/>
            <a:ext cx="6104028" cy="741781"/>
          </a:xfrm>
        </p:spPr>
        <p:txBody>
          <a:bodyPr/>
          <a:lstStyle>
            <a:lvl1pPr marL="0" indent="0">
              <a:buFontTx/>
              <a:buNone/>
              <a:defRPr sz="2800" cap="all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3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2" y="-31017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627" y="3468669"/>
            <a:ext cx="6104028" cy="1122823"/>
          </a:xfrm>
          <a:solidFill>
            <a:srgbClr val="FFEB00"/>
          </a:solidFill>
        </p:spPr>
        <p:txBody>
          <a:bodyPr anchor="b"/>
          <a:lstStyle>
            <a:lvl1pPr marL="0" indent="0" algn="l" defTabSz="914354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buFontTx/>
              <a:buNone/>
              <a:defRPr lang="nl-BE" sz="3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9627" y="4967456"/>
            <a:ext cx="6104028" cy="741781"/>
          </a:xfrm>
        </p:spPr>
        <p:txBody>
          <a:bodyPr/>
          <a:lstStyle>
            <a:lvl1pPr marL="0" indent="0">
              <a:buFontTx/>
              <a:buNone/>
              <a:defRPr sz="2800" cap="all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6699" y="803603"/>
            <a:ext cx="9124325" cy="4251869"/>
          </a:xfrm>
          <a:solidFill>
            <a:srgbClr val="FFEB00"/>
          </a:solidFill>
        </p:spPr>
        <p:txBody>
          <a:bodyPr anchor="b"/>
          <a:lstStyle>
            <a:lvl1pPr marL="0" indent="0" algn="l" defTabSz="914354" rtl="0" eaLnBrk="1" latinLnBrk="0" hangingPunct="1">
              <a:buFontTx/>
              <a:buNone/>
              <a:defRPr lang="nl-NL" sz="4800" b="1" kern="1200" dirty="0" smtClean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buFontTx/>
              <a:buNone/>
              <a:defRPr lang="nl-BE" sz="3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250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79102"/>
            <a:ext cx="10515600" cy="42978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241551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256735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6698" y="803602"/>
            <a:ext cx="9124325" cy="4251869"/>
          </a:xfrm>
          <a:solidFill>
            <a:srgbClr val="FFEB00"/>
          </a:solidFill>
        </p:spPr>
        <p:txBody>
          <a:bodyPr anchor="b"/>
          <a:lstStyle>
            <a:lvl1pPr marL="0" indent="0" algn="l" defTabSz="914377" rtl="0" eaLnBrk="1" latinLnBrk="0" hangingPunct="1">
              <a:buFontTx/>
              <a:buNone/>
              <a:defRPr lang="nl-NL" sz="4800" b="1" kern="1200" dirty="0" smtClean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821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4" y="256546"/>
            <a:ext cx="5228501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130" y="1641515"/>
            <a:ext cx="5023695" cy="458301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518672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24" y="1084188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64286" y="1641513"/>
            <a:ext cx="5023695" cy="458301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6444828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0181" y="1084188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0179" y="261570"/>
            <a:ext cx="5243148" cy="698487"/>
          </a:xfrm>
        </p:spPr>
        <p:txBody>
          <a:bodyPr anchor="ctr">
            <a:noAutofit/>
          </a:bodyPr>
          <a:lstStyle>
            <a:lvl1pPr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396420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5327910" y="-6100"/>
            <a:ext cx="6857999" cy="687019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383" y="1879102"/>
            <a:ext cx="5088099" cy="42978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4" y="1241551"/>
            <a:ext cx="50880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225" y="365126"/>
            <a:ext cx="5088259" cy="703511"/>
          </a:xfrm>
        </p:spPr>
        <p:txBody>
          <a:bodyPr anchor="ctr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840" y="365126"/>
            <a:ext cx="5087937" cy="58118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24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38" y="365126"/>
            <a:ext cx="5647063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06738" y="1750075"/>
            <a:ext cx="5647063" cy="45515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9075" y="0"/>
            <a:ext cx="5179191" cy="6858000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38" y="1177036"/>
            <a:ext cx="5647063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355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79102"/>
            <a:ext cx="10515600" cy="4297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42948A99-AF7C-43D1-96E8-0A47981B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241551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33477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4" y="256546"/>
            <a:ext cx="5228501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130" y="1641515"/>
            <a:ext cx="5023695" cy="458301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518672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24" y="1084188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64286" y="1641513"/>
            <a:ext cx="5023695" cy="458301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6444828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0181" y="1084188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0179" y="261570"/>
            <a:ext cx="5243148" cy="698487"/>
          </a:xfrm>
        </p:spPr>
        <p:txBody>
          <a:bodyPr anchor="ctr"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15684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5327910" y="-6100"/>
            <a:ext cx="6857999" cy="687019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383" y="1879102"/>
            <a:ext cx="5088099" cy="4297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4" y="1241551"/>
            <a:ext cx="50880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225" y="365126"/>
            <a:ext cx="5088259" cy="703511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840" y="365126"/>
            <a:ext cx="5087937" cy="58118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988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38" y="365126"/>
            <a:ext cx="5647063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06738" y="1750075"/>
            <a:ext cx="5647063" cy="45515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9075" y="0"/>
            <a:ext cx="5179191" cy="6858000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38" y="1177036"/>
            <a:ext cx="5647063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20277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773717" y="1872867"/>
            <a:ext cx="10418284" cy="2716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48290" y="2192358"/>
            <a:ext cx="9669401" cy="2104220"/>
          </a:xfrm>
        </p:spPr>
        <p:txBody>
          <a:bodyPr anchor="ctr" anchorCtr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F4D7F-BC83-4DFB-AED5-DCA5BEF64B40}"/>
              </a:ext>
            </a:extLst>
          </p:cNvPr>
          <p:cNvSpPr txBox="1"/>
          <p:nvPr userDrawn="1"/>
        </p:nvSpPr>
        <p:spPr>
          <a:xfrm>
            <a:off x="201258" y="417690"/>
            <a:ext cx="194703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0">
                <a:latin typeface="+mj-lt"/>
              </a:rPr>
              <a:t>“ </a:t>
            </a:r>
            <a:endParaRPr lang="nl-BE" sz="30000" b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03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36B33B-61E0-4EFE-9300-228CD429E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3119" y="289984"/>
            <a:ext cx="7769327" cy="6263216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6587" y="291265"/>
            <a:ext cx="4302296" cy="6261937"/>
          </a:xfrm>
        </p:spPr>
        <p:txBody>
          <a:bodyPr anchor="ctr" anchorCtr="0">
            <a:normAutofit/>
          </a:bodyPr>
          <a:lstStyle>
            <a:lvl1pPr algn="r">
              <a:defRPr sz="44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ACDB-1568-40D6-870C-961626CA165E}"/>
              </a:ext>
            </a:extLst>
          </p:cNvPr>
          <p:cNvSpPr txBox="1"/>
          <p:nvPr userDrawn="1"/>
        </p:nvSpPr>
        <p:spPr>
          <a:xfrm>
            <a:off x="6096000" y="-530575"/>
            <a:ext cx="194703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0">
                <a:solidFill>
                  <a:schemeClr val="accent1"/>
                </a:solidFill>
                <a:latin typeface="+mj-lt"/>
              </a:rPr>
              <a:t>“ </a:t>
            </a:r>
            <a:endParaRPr lang="nl-BE" sz="30000" b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64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59F1918E-2D9A-4682-9C06-02A86885AC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72477" y="2632969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281483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39" name="Tijdelijke aanduiding voor tekst 38">
            <a:extLst>
              <a:ext uri="{FF2B5EF4-FFF2-40B4-BE49-F238E27FC236}">
                <a16:creationId xmlns:a16="http://schemas.microsoft.com/office/drawing/2014/main" id="{7AB9D9A0-7B32-4859-BC39-A14A1EC604A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54691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63" name="Tijdelijke aanduiding voor tekst 38">
            <a:extLst>
              <a:ext uri="{FF2B5EF4-FFF2-40B4-BE49-F238E27FC236}">
                <a16:creationId xmlns:a16="http://schemas.microsoft.com/office/drawing/2014/main" id="{C0BE439F-A68C-42F7-B4B3-13A3EC0D80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53728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66" name="Tijdelijke aanduiding voor tekst 38">
            <a:extLst>
              <a:ext uri="{FF2B5EF4-FFF2-40B4-BE49-F238E27FC236}">
                <a16:creationId xmlns:a16="http://schemas.microsoft.com/office/drawing/2014/main" id="{39C42931-DDDB-4AE5-A08B-B89D04F15F4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252765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67" name="Tijdelijke aanduiding voor tekst 38">
            <a:extLst>
              <a:ext uri="{FF2B5EF4-FFF2-40B4-BE49-F238E27FC236}">
                <a16:creationId xmlns:a16="http://schemas.microsoft.com/office/drawing/2014/main" id="{C98792DD-90CB-4010-933D-732FE842AEE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751803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68" name="Tijdelijke aanduiding voor tekst 38">
            <a:extLst>
              <a:ext uri="{FF2B5EF4-FFF2-40B4-BE49-F238E27FC236}">
                <a16:creationId xmlns:a16="http://schemas.microsoft.com/office/drawing/2014/main" id="{3F27A854-DD8E-4C81-99B4-3EEED625D6B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250839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69" name="Tijdelijke aanduiding voor tekst 38">
            <a:extLst>
              <a:ext uri="{FF2B5EF4-FFF2-40B4-BE49-F238E27FC236}">
                <a16:creationId xmlns:a16="http://schemas.microsoft.com/office/drawing/2014/main" id="{87EA8B4E-D3FB-481B-86FB-20D1523B091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749876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70" name="Tijdelijke aanduiding voor tekst 38">
            <a:extLst>
              <a:ext uri="{FF2B5EF4-FFF2-40B4-BE49-F238E27FC236}">
                <a16:creationId xmlns:a16="http://schemas.microsoft.com/office/drawing/2014/main" id="{DD3451E5-6398-49C5-B4F7-FEFFDC08CE6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248913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71" name="Tijdelijke aanduiding voor tekst 38">
            <a:extLst>
              <a:ext uri="{FF2B5EF4-FFF2-40B4-BE49-F238E27FC236}">
                <a16:creationId xmlns:a16="http://schemas.microsoft.com/office/drawing/2014/main" id="{C00E7DE8-5895-4F52-A812-75A45EF1899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747951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72" name="Tijdelijke aanduiding voor tekst 38">
            <a:extLst>
              <a:ext uri="{FF2B5EF4-FFF2-40B4-BE49-F238E27FC236}">
                <a16:creationId xmlns:a16="http://schemas.microsoft.com/office/drawing/2014/main" id="{7B88905F-E9AF-483D-8A85-FCB2D934CC9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46987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73" name="Tijdelijke aanduiding voor tekst 38">
            <a:extLst>
              <a:ext uri="{FF2B5EF4-FFF2-40B4-BE49-F238E27FC236}">
                <a16:creationId xmlns:a16="http://schemas.microsoft.com/office/drawing/2014/main" id="{CA04EC21-9D3A-4928-A014-54F3133E79B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746024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74" name="Tijdelijke aanduiding voor tekst 38">
            <a:extLst>
              <a:ext uri="{FF2B5EF4-FFF2-40B4-BE49-F238E27FC236}">
                <a16:creationId xmlns:a16="http://schemas.microsoft.com/office/drawing/2014/main" id="{F4C2F111-474D-479E-B078-4EA530922D1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245061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75" name="Tijdelijke aanduiding voor tekst 38">
            <a:extLst>
              <a:ext uri="{FF2B5EF4-FFF2-40B4-BE49-F238E27FC236}">
                <a16:creationId xmlns:a16="http://schemas.microsoft.com/office/drawing/2014/main" id="{8BE915FA-1E68-4A62-8DCB-236AF25F895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744099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dec</a:t>
            </a:r>
          </a:p>
        </p:txBody>
      </p:sp>
      <p:sp>
        <p:nvSpPr>
          <p:cNvPr id="76" name="Tijdelijke aanduiding voor tekst 38">
            <a:extLst>
              <a:ext uri="{FF2B5EF4-FFF2-40B4-BE49-F238E27FC236}">
                <a16:creationId xmlns:a16="http://schemas.microsoft.com/office/drawing/2014/main" id="{CD9518E9-B08F-4048-A5A7-A3FB24568D1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43135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77" name="Tijdelijke aanduiding voor tekst 38">
            <a:extLst>
              <a:ext uri="{FF2B5EF4-FFF2-40B4-BE49-F238E27FC236}">
                <a16:creationId xmlns:a16="http://schemas.microsoft.com/office/drawing/2014/main" id="{B783AE82-9304-4D97-9641-7877BA1B715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742172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78" name="Tijdelijke aanduiding voor tekst 38">
            <a:extLst>
              <a:ext uri="{FF2B5EF4-FFF2-40B4-BE49-F238E27FC236}">
                <a16:creationId xmlns:a16="http://schemas.microsoft.com/office/drawing/2014/main" id="{7DB650D2-ABA6-4D0C-A436-EBEB2205741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41209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79" name="Tijdelijke aanduiding voor tekst 38">
            <a:extLst>
              <a:ext uri="{FF2B5EF4-FFF2-40B4-BE49-F238E27FC236}">
                <a16:creationId xmlns:a16="http://schemas.microsoft.com/office/drawing/2014/main" id="{9AF9C4A8-9B3F-476A-95A5-4E522EEF250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40247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80" name="Tijdelijke aanduiding voor tekst 38">
            <a:extLst>
              <a:ext uri="{FF2B5EF4-FFF2-40B4-BE49-F238E27FC236}">
                <a16:creationId xmlns:a16="http://schemas.microsoft.com/office/drawing/2014/main" id="{A798A2B0-846C-4ADB-9381-3AD6F967EFEB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239283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81" name="Tijdelijke aanduiding voor tekst 38">
            <a:extLst>
              <a:ext uri="{FF2B5EF4-FFF2-40B4-BE49-F238E27FC236}">
                <a16:creationId xmlns:a16="http://schemas.microsoft.com/office/drawing/2014/main" id="{13E03CAB-FE4B-4F41-9A1F-5A281CF7702D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738320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82" name="Tijdelijke aanduiding voor tekst 38">
            <a:extLst>
              <a:ext uri="{FF2B5EF4-FFF2-40B4-BE49-F238E27FC236}">
                <a16:creationId xmlns:a16="http://schemas.microsoft.com/office/drawing/2014/main" id="{1C528E84-C793-4F93-9189-DACCC821773A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9237357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83" name="Tijdelijke aanduiding voor tekst 38">
            <a:extLst>
              <a:ext uri="{FF2B5EF4-FFF2-40B4-BE49-F238E27FC236}">
                <a16:creationId xmlns:a16="http://schemas.microsoft.com/office/drawing/2014/main" id="{DF0910A1-C04A-4E5D-868D-5C3CBA977C6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9736395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84" name="Tijdelijke aanduiding voor tekst 38">
            <a:extLst>
              <a:ext uri="{FF2B5EF4-FFF2-40B4-BE49-F238E27FC236}">
                <a16:creationId xmlns:a16="http://schemas.microsoft.com/office/drawing/2014/main" id="{7F79CA68-1B19-4CE2-BF1A-F2473B5B981C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0235431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85" name="Tijdelijke aanduiding voor tekst 38">
            <a:extLst>
              <a:ext uri="{FF2B5EF4-FFF2-40B4-BE49-F238E27FC236}">
                <a16:creationId xmlns:a16="http://schemas.microsoft.com/office/drawing/2014/main" id="{C1D1927D-7780-49BB-8C4A-8E4B20F3F1A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734468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86" name="Tijdelijke aanduiding voor tekst 38">
            <a:extLst>
              <a:ext uri="{FF2B5EF4-FFF2-40B4-BE49-F238E27FC236}">
                <a16:creationId xmlns:a16="http://schemas.microsoft.com/office/drawing/2014/main" id="{9BB1EF70-957E-441E-9C69-53308BAD24CA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1233505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88" name="Tijdelijke aanduiding voor tekst 38">
            <a:extLst>
              <a:ext uri="{FF2B5EF4-FFF2-40B4-BE49-F238E27FC236}">
                <a16:creationId xmlns:a16="http://schemas.microsoft.com/office/drawing/2014/main" id="{5377F123-0E3C-4A3C-8BB5-4FFC91836089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1732543" y="4231702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/>
              <a:t>dec</a:t>
            </a:r>
          </a:p>
        </p:txBody>
      </p:sp>
      <p:cxnSp>
        <p:nvCxnSpPr>
          <p:cNvPr id="90" name="Rechte verbindingslijn met pijl 89">
            <a:extLst>
              <a:ext uri="{FF2B5EF4-FFF2-40B4-BE49-F238E27FC236}">
                <a16:creationId xmlns:a16="http://schemas.microsoft.com/office/drawing/2014/main" id="{AB50AF45-24E9-4EB5-9097-17DEABF08CEF}"/>
              </a:ext>
            </a:extLst>
          </p:cNvPr>
          <p:cNvCxnSpPr>
            <a:cxnSpLocks/>
          </p:cNvCxnSpPr>
          <p:nvPr userDrawn="1"/>
        </p:nvCxnSpPr>
        <p:spPr>
          <a:xfrm>
            <a:off x="275957" y="4678321"/>
            <a:ext cx="11916043" cy="3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3" name="Tijdelijke aanduiding voor tekst 92">
            <a:extLst>
              <a:ext uri="{FF2B5EF4-FFF2-40B4-BE49-F238E27FC236}">
                <a16:creationId xmlns:a16="http://schemas.microsoft.com/office/drawing/2014/main" id="{11533602-0534-4EE4-86B2-2D6AC0264F2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249606" y="4916034"/>
            <a:ext cx="944049" cy="352425"/>
          </a:xfrm>
        </p:spPr>
        <p:txBody>
          <a:bodyPr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nl-BE"/>
              <a:t>jaar</a:t>
            </a:r>
          </a:p>
        </p:txBody>
      </p:sp>
      <p:sp>
        <p:nvSpPr>
          <p:cNvPr id="94" name="Tijdelijke aanduiding voor tekst 92">
            <a:extLst>
              <a:ext uri="{FF2B5EF4-FFF2-40B4-BE49-F238E27FC236}">
                <a16:creationId xmlns:a16="http://schemas.microsoft.com/office/drawing/2014/main" id="{B8C88B26-3701-406C-BCB4-1DAF260FEB9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237657" y="4913776"/>
            <a:ext cx="944049" cy="352425"/>
          </a:xfrm>
        </p:spPr>
        <p:txBody>
          <a:bodyPr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nl-BE"/>
              <a:t>jaar</a:t>
            </a:r>
          </a:p>
        </p:txBody>
      </p:sp>
      <p:grpSp>
        <p:nvGrpSpPr>
          <p:cNvPr id="95" name="Groep 94" title="Maandlijnen van tijdlijn">
            <a:extLst>
              <a:ext uri="{FF2B5EF4-FFF2-40B4-BE49-F238E27FC236}">
                <a16:creationId xmlns:a16="http://schemas.microsoft.com/office/drawing/2014/main" id="{A7CAADC8-904F-48EA-8453-9468E91D6AF6}"/>
              </a:ext>
            </a:extLst>
          </p:cNvPr>
          <p:cNvGrpSpPr/>
          <p:nvPr userDrawn="1"/>
        </p:nvGrpSpPr>
        <p:grpSpPr>
          <a:xfrm>
            <a:off x="477331" y="4596485"/>
            <a:ext cx="11438712" cy="181635"/>
            <a:chOff x="620712" y="3799174"/>
            <a:chExt cx="10856346" cy="154901"/>
          </a:xfrm>
        </p:grpSpPr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8BDE45B7-8119-49E6-B212-451B8402F84E}"/>
                </a:ext>
              </a:extLst>
            </p:cNvPr>
            <p:cNvCxnSpPr/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33FF2C69-2473-45CE-A53F-3010E0D03649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6A4DDD13-968E-4637-9615-D1329CE1F284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CB399D3A-90B7-4D0D-9FC4-A64299BC00B4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77043B2D-A206-4FB9-B7F8-EDA7594C2531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D5C65EAC-6808-4A59-8D69-1EA1FB50C306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A8F8BB0E-271F-4EC8-8EED-9896E45486CB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E63036B4-5878-44BC-AC6D-875BC4CD0284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4CABA9C-F6A9-402D-85FF-5A6126451078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10A8BF00-F3DC-4AEF-A36C-6591C12A915E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4F117B4E-1E52-440A-B7F6-B778345F6584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924057D0-7B23-49D6-9608-E6F16D96D622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2E6DC1B6-45B8-4408-AB37-273905DA3647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A8E302AF-114F-47C1-95C9-5D335462DF34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EE00CBE2-9115-4A97-95B7-319CCD3AF686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A63A34B4-26C7-4C37-B923-7AA522FF311D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035CFDE-E465-4E07-9D9A-51F3FB1C3BCD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DE698563-4D7B-493A-BD5E-621D743785EE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F6F15F0A-55D9-4D68-A223-A6886DC6E7DE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FF82399A-1631-41CB-9BBC-B611EBF61D98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79E3E073-51C4-454B-84C7-CF7AB24079BF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A51A760C-628D-4AD1-B6DC-B3D3825810C7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AE15CF89-E156-47A3-867F-7956CC69EA97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C3694648-29A4-449C-8E57-9D5FEC179DAE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ijdelijke aanduiding voor tekst 9">
            <a:extLst>
              <a:ext uri="{FF2B5EF4-FFF2-40B4-BE49-F238E27FC236}">
                <a16:creationId xmlns:a16="http://schemas.microsoft.com/office/drawing/2014/main" id="{021ACA3B-4B86-40D2-8567-D04EE3B2C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241551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62" name="Tijdelijke aanduiding voor tekst 3">
            <a:extLst>
              <a:ext uri="{FF2B5EF4-FFF2-40B4-BE49-F238E27FC236}">
                <a16:creationId xmlns:a16="http://schemas.microsoft.com/office/drawing/2014/main" id="{A29ABC88-0EF8-450F-913F-EB585B8B366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072477" y="5886090"/>
            <a:ext cx="1793875" cy="561975"/>
          </a:xfrm>
          <a:prstGeom prst="borderCallout1">
            <a:avLst>
              <a:gd name="adj1" fmla="val -9224"/>
              <a:gd name="adj2" fmla="val 50147"/>
              <a:gd name="adj3" fmla="val -178687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91" name="Tijdelijke aanduiding voor tekst 3">
            <a:extLst>
              <a:ext uri="{FF2B5EF4-FFF2-40B4-BE49-F238E27FC236}">
                <a16:creationId xmlns:a16="http://schemas.microsoft.com/office/drawing/2014/main" id="{980FF19F-4C66-40E4-9BAA-A6D847054D7B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2564405" y="3292821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164534"/>
              <a:gd name="adj4" fmla="val 4966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0" name="Tijdelijke aanduiding voor tekst 3">
            <a:extLst>
              <a:ext uri="{FF2B5EF4-FFF2-40B4-BE49-F238E27FC236}">
                <a16:creationId xmlns:a16="http://schemas.microsoft.com/office/drawing/2014/main" id="{7EEEFEA1-DAC9-4EED-AF30-852F5B04684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4061936" y="1977917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398432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2" name="Tijdelijke aanduiding voor tekst 3">
            <a:extLst>
              <a:ext uri="{FF2B5EF4-FFF2-40B4-BE49-F238E27FC236}">
                <a16:creationId xmlns:a16="http://schemas.microsoft.com/office/drawing/2014/main" id="{357B9E2D-A6B3-4383-9982-B14737BD23BD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2564405" y="5219462"/>
            <a:ext cx="1793875" cy="561975"/>
          </a:xfrm>
          <a:prstGeom prst="borderCallout1">
            <a:avLst>
              <a:gd name="adj1" fmla="val -9224"/>
              <a:gd name="adj2" fmla="val 50147"/>
              <a:gd name="adj3" fmla="val -59195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</p:spTree>
    <p:extLst>
      <p:ext uri="{BB962C8B-B14F-4D97-AF65-F5344CB8AC3E}">
        <p14:creationId xmlns:p14="http://schemas.microsoft.com/office/powerpoint/2010/main" val="26176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79101"/>
            <a:ext cx="10515600" cy="42978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41550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26385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>
            <a:extLst>
              <a:ext uri="{FF2B5EF4-FFF2-40B4-BE49-F238E27FC236}">
                <a16:creationId xmlns:a16="http://schemas.microsoft.com/office/drawing/2014/main" id="{DB962CC7-22F4-4B97-8F7A-432C84F78205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2" y="-31017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5C4B4E7-29A5-4D21-BAB1-4903AD7D4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B8CE9CF7-7108-4FD5-B262-BF0DA45AB0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0275" y="2453017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E6C7248D-8CF0-4282-A4F6-037171CC5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275" y="5337125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423D5C9-344D-4A8C-BEFD-E77AFB4F00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275" y="2020917"/>
            <a:ext cx="2410884" cy="43210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81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E19C59EC-55A7-46F2-9BBA-3CBA70A94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85875" y="2453017"/>
            <a:ext cx="2410883" cy="2712659"/>
          </a:xfrm>
          <a:ln w="12700" cap="sq">
            <a:noFill/>
            <a:round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0" name="Tijdelijke aanduiding voor tekst 12">
            <a:extLst>
              <a:ext uri="{FF2B5EF4-FFF2-40B4-BE49-F238E27FC236}">
                <a16:creationId xmlns:a16="http://schemas.microsoft.com/office/drawing/2014/main" id="{8E50422C-46C0-4060-AE2B-C2875FD9F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5875" y="5337125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97A0DC2F-301A-4571-AC89-D1D43F777D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5875" y="2020917"/>
            <a:ext cx="2410884" cy="432100"/>
          </a:xfrm>
        </p:spPr>
        <p:txBody>
          <a:bodyPr/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81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7334CCB8-0687-4DCF-8FC6-27A90E27A0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1473" y="2453017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3" name="Tijdelijke aanduiding voor tekst 12">
            <a:extLst>
              <a:ext uri="{FF2B5EF4-FFF2-40B4-BE49-F238E27FC236}">
                <a16:creationId xmlns:a16="http://schemas.microsoft.com/office/drawing/2014/main" id="{534159E6-F05A-447A-AC89-843C29DDC4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1473" y="5337125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92FFC08C-5508-4AFB-8601-62122951FB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1473" y="2020917"/>
            <a:ext cx="2410884" cy="432100"/>
          </a:xfrm>
        </p:spPr>
        <p:txBody>
          <a:bodyPr/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81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73BD6EAF-136F-45CF-BAF7-EE9F1A9D051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157073" y="2453017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6" name="Tijdelijke aanduiding voor tekst 12">
            <a:extLst>
              <a:ext uri="{FF2B5EF4-FFF2-40B4-BE49-F238E27FC236}">
                <a16:creationId xmlns:a16="http://schemas.microsoft.com/office/drawing/2014/main" id="{E4404208-F45F-4F80-B589-1ECB7E4010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57073" y="5337125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00215735-84C6-4FBB-8E1B-DB9F5787CE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7071" y="2020917"/>
            <a:ext cx="2410884" cy="432100"/>
          </a:xfrm>
        </p:spPr>
        <p:txBody>
          <a:bodyPr/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81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8" name="Tijdelijke aanduiding voor tekst 9">
            <a:extLst>
              <a:ext uri="{FF2B5EF4-FFF2-40B4-BE49-F238E27FC236}">
                <a16:creationId xmlns:a16="http://schemas.microsoft.com/office/drawing/2014/main" id="{7A2E56C2-3B25-4C18-8EDD-DDE7C0ED53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202" y="1241551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178810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8" name="Tijdelijke aanduiding voor SmartArt 7">
            <a:extLst>
              <a:ext uri="{FF2B5EF4-FFF2-40B4-BE49-F238E27FC236}">
                <a16:creationId xmlns:a16="http://schemas.microsoft.com/office/drawing/2014/main" id="{6606E614-68FA-4940-96B9-FF1EC025281B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795675" y="2059516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0" name="Tijdelijke aanduiding voor SmartArt 7">
            <a:extLst>
              <a:ext uri="{FF2B5EF4-FFF2-40B4-BE49-F238E27FC236}">
                <a16:creationId xmlns:a16="http://schemas.microsoft.com/office/drawing/2014/main" id="{9123AE56-F6FF-4E82-854F-0B1C87D769C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3603555" y="2059515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1" name="Tijdelijke aanduiding voor SmartArt 7">
            <a:extLst>
              <a:ext uri="{FF2B5EF4-FFF2-40B4-BE49-F238E27FC236}">
                <a16:creationId xmlns:a16="http://schemas.microsoft.com/office/drawing/2014/main" id="{1F554A6C-5F84-46F9-86E5-F7F900272FA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6411436" y="2059514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2" name="Tijdelijke aanduiding voor SmartArt 7">
            <a:extLst>
              <a:ext uri="{FF2B5EF4-FFF2-40B4-BE49-F238E27FC236}">
                <a16:creationId xmlns:a16="http://schemas.microsoft.com/office/drawing/2014/main" id="{852C178A-F6B4-4FA5-8D8C-2F92F24C5912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9219319" y="2059512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3C1FA0C0-E371-4595-8FD5-C89E30572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5676" y="4408223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5" name="Tijdelijke aanduiding voor tekst 13">
            <a:extLst>
              <a:ext uri="{FF2B5EF4-FFF2-40B4-BE49-F238E27FC236}">
                <a16:creationId xmlns:a16="http://schemas.microsoft.com/office/drawing/2014/main" id="{563F2F40-62FB-4717-A7EF-C75E53C200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3188" y="4408223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6" name="Tijdelijke aanduiding voor tekst 13">
            <a:extLst>
              <a:ext uri="{FF2B5EF4-FFF2-40B4-BE49-F238E27FC236}">
                <a16:creationId xmlns:a16="http://schemas.microsoft.com/office/drawing/2014/main" id="{6D399A35-1204-46F6-9E30-3E96BDAFF1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0700" y="4408223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7" name="Tijdelijke aanduiding voor tekst 13">
            <a:extLst>
              <a:ext uri="{FF2B5EF4-FFF2-40B4-BE49-F238E27FC236}">
                <a16:creationId xmlns:a16="http://schemas.microsoft.com/office/drawing/2014/main" id="{AFD76959-1537-4BE1-99BC-35DD3D8960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8212" y="4408223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D526378-51B4-40C3-B48E-C2077020B8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5676" y="4989154"/>
            <a:ext cx="2511425" cy="1486703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A8581B78-049D-4170-BF69-24D2FA5C5A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7709" y="4989154"/>
            <a:ext cx="2511425" cy="1486703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6768F3EE-41ED-45DE-BE9C-497205477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700" y="4989154"/>
            <a:ext cx="2511425" cy="1486703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20F4AA97-0FB5-403B-88B6-5360EEBF4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733" y="4989154"/>
            <a:ext cx="2511425" cy="1486703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A7E79D6-FDC8-4E54-A438-8CCA927A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7" name="Tijdelijke aanduiding voor tekst 9">
            <a:extLst>
              <a:ext uri="{FF2B5EF4-FFF2-40B4-BE49-F238E27FC236}">
                <a16:creationId xmlns:a16="http://schemas.microsoft.com/office/drawing/2014/main" id="{853AADD6-E4C6-4009-8DF2-D7F9DE4AF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241551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73E50-7B16-463E-993C-D92A71A9F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937" y="1619774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/>
              <a:t>Icon</a:t>
            </a:r>
            <a:endParaRPr lang="nl-BE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FD12FDA0-6BA0-43B7-8AB2-38FA0AF87C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68928" y="1617933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/>
              <a:t>Icon</a:t>
            </a:r>
            <a:endParaRPr lang="nl-BE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6FDD6301-BBE9-473F-9107-CAA1912916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1919" y="1625984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/>
              <a:t>Icon</a:t>
            </a:r>
            <a:endParaRPr lang="nl-BE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5CF3AE65-94BA-4E1A-B700-B6DA841791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00019" y="1625984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/>
              <a:t>Icon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842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fd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Afbeelding 2" descr="Afbeelding met persoon, buiten, foto, groep&#10;&#10;Beschrijving is gegenereerd met zeer hoge betrouwbaarheid">
            <a:extLst>
              <a:ext uri="{FF2B5EF4-FFF2-40B4-BE49-F238E27FC236}">
                <a16:creationId xmlns:a16="http://schemas.microsoft.com/office/drawing/2014/main" id="{BE14429E-9135-413F-BB5A-AC9A788DC7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D8FC7F0A-0DBB-410D-B493-957D6B14E243}"/>
              </a:ext>
            </a:extLst>
          </p:cNvPr>
          <p:cNvSpPr/>
          <p:nvPr userDrawn="1"/>
        </p:nvSpPr>
        <p:spPr>
          <a:xfrm>
            <a:off x="2735597" y="4019107"/>
            <a:ext cx="9456404" cy="20296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0A5BF-595C-4B57-96AD-9E5B41A7063E}"/>
              </a:ext>
            </a:extLst>
          </p:cNvPr>
          <p:cNvSpPr txBox="1"/>
          <p:nvPr userDrawn="1"/>
        </p:nvSpPr>
        <p:spPr>
          <a:xfrm>
            <a:off x="2735596" y="4341964"/>
            <a:ext cx="10404051" cy="13839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44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Trefdag Digitaal Vlaanderen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4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#TDV21 – 24, 25 en 26 november – ICC Gent</a:t>
            </a:r>
          </a:p>
        </p:txBody>
      </p:sp>
    </p:spTree>
    <p:extLst>
      <p:ext uri="{BB962C8B-B14F-4D97-AF65-F5344CB8AC3E}">
        <p14:creationId xmlns:p14="http://schemas.microsoft.com/office/powerpoint/2010/main" val="346407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6437" y="2757196"/>
            <a:ext cx="9507600" cy="1343608"/>
          </a:xfrm>
          <a:solidFill>
            <a:srgbClr val="FFEB00"/>
          </a:solidFill>
        </p:spPr>
        <p:txBody>
          <a:bodyPr anchor="ctr">
            <a:noAutofit/>
          </a:bodyPr>
          <a:lstStyle>
            <a:lvl1pPr marL="0" indent="0" algn="l" defTabSz="914354" rtl="0" eaLnBrk="1" latinLnBrk="0" hangingPunct="1">
              <a:buFontTx/>
              <a:buNone/>
              <a:defRPr lang="nl-NL" sz="3600" b="0" kern="1200" dirty="0" smtClean="0">
                <a:solidFill>
                  <a:schemeClr val="accent2"/>
                </a:solidFill>
                <a:latin typeface="Flanders Art Sans" panose="00000500000000000000" pitchFamily="50" charset="0"/>
                <a:ea typeface="+mn-ea"/>
                <a:cs typeface="Calibri" panose="020F0502020204030204" pitchFamily="34" charset="0"/>
              </a:defRPr>
            </a:lvl1pPr>
            <a:lvl2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buFontTx/>
              <a:buNone/>
              <a:defRPr lang="nl-BE" sz="3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C18EC1-D8C4-4674-9784-8DB8D785E904}"/>
              </a:ext>
            </a:extLst>
          </p:cNvPr>
          <p:cNvCxnSpPr/>
          <p:nvPr userDrawn="1"/>
        </p:nvCxnSpPr>
        <p:spPr>
          <a:xfrm>
            <a:off x="971607" y="2757196"/>
            <a:ext cx="475861" cy="1343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5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geme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035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>
                <a:latin typeface="Flanders Art Sans" panose="00000500000000000000" pitchFamily="50" charset="0"/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/>
          </a:p>
        </p:txBody>
      </p:sp>
    </p:spTree>
    <p:extLst>
      <p:ext uri="{BB962C8B-B14F-4D97-AF65-F5344CB8AC3E}">
        <p14:creationId xmlns:p14="http://schemas.microsoft.com/office/powerpoint/2010/main" val="348745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e_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vak 12">
            <a:extLst>
              <a:ext uri="{FF2B5EF4-FFF2-40B4-BE49-F238E27FC236}">
                <a16:creationId xmlns:a16="http://schemas.microsoft.com/office/drawing/2014/main" id="{D2D0B913-E767-4049-8970-190B360C2899}"/>
              </a:ext>
            </a:extLst>
          </p:cNvPr>
          <p:cNvSpPr txBox="1"/>
          <p:nvPr userDrawn="1"/>
        </p:nvSpPr>
        <p:spPr>
          <a:xfrm>
            <a:off x="642377" y="1240870"/>
            <a:ext cx="829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375" y="283613"/>
            <a:ext cx="11161280" cy="788176"/>
          </a:xfrm>
        </p:spPr>
        <p:txBody>
          <a:bodyPr/>
          <a:lstStyle>
            <a:lvl1pPr marL="0" indent="0" algn="l" defTabSz="914354" rtl="0" eaLnBrk="1" latinLnBrk="0" hangingPunct="1">
              <a:buFontTx/>
              <a:buNone/>
              <a:defRPr lang="nl-NL" sz="37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buFontTx/>
              <a:buNone/>
              <a:defRPr lang="nl-NL" sz="37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buFontTx/>
              <a:buNone/>
              <a:defRPr lang="nl-BE" sz="3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21" name="Tijdelijke aanduiding voor tekst 4">
            <a:extLst>
              <a:ext uri="{FF2B5EF4-FFF2-40B4-BE49-F238E27FC236}">
                <a16:creationId xmlns:a16="http://schemas.microsoft.com/office/drawing/2014/main" id="{AC8800A1-9F07-4BC4-9148-EA8040EB3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375" y="2439400"/>
            <a:ext cx="11161280" cy="3533755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100">
                <a:latin typeface="Calibri" panose="020F0502020204030204" pitchFamily="34" charset="0"/>
              </a:defRPr>
            </a:lvl2pPr>
            <a:lvl3pPr>
              <a:defRPr sz="2100">
                <a:latin typeface="Calibri" panose="020F0502020204030204" pitchFamily="34" charset="0"/>
              </a:defRPr>
            </a:lvl3pPr>
            <a:lvl4pPr>
              <a:defRPr sz="2100">
                <a:latin typeface="Calibri" panose="020F0502020204030204" pitchFamily="34" charset="0"/>
              </a:defRPr>
            </a:lvl4pPr>
            <a:lvl5pPr>
              <a:defRPr sz="2100">
                <a:latin typeface="Calibri" panose="020F050202020403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377" y="1421318"/>
            <a:ext cx="11161279" cy="393457"/>
          </a:xfrm>
        </p:spPr>
        <p:txBody>
          <a:bodyPr/>
          <a:lstStyle>
            <a:lvl1pPr marL="0" indent="0">
              <a:buFontTx/>
              <a:buNone/>
              <a:defRPr sz="27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KLIK HIER OM EVENTUEEL EEN TUSSENTITEL TOE TE VOEGEN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23BBC9E-493B-482C-A802-4EE81445416A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jdelijke aanduiding voor voettekst 4">
            <a:extLst>
              <a:ext uri="{FF2B5EF4-FFF2-40B4-BE49-F238E27FC236}">
                <a16:creationId xmlns:a16="http://schemas.microsoft.com/office/drawing/2014/main" id="{3DDB16A0-7787-4958-A223-519A628B654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210504" y="6475856"/>
            <a:ext cx="2660473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>
                <a:solidFill>
                  <a:prstClr val="white">
                    <a:lumMod val="50000"/>
                  </a:prstClr>
                </a:solidFill>
              </a:rPr>
              <a:t>IDLab \ iMec \ 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2540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2">
            <a:extLst>
              <a:ext uri="{FF2B5EF4-FFF2-40B4-BE49-F238E27FC236}">
                <a16:creationId xmlns:a16="http://schemas.microsoft.com/office/drawing/2014/main" id="{49ACB1B9-A52C-4876-918B-833037006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19653" y="285053"/>
            <a:ext cx="6283031" cy="6283031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384003" y="285053"/>
            <a:ext cx="7853619" cy="6275949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27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298" y="1332509"/>
            <a:ext cx="5856011" cy="318211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49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0" y="4981050"/>
            <a:ext cx="5376684" cy="13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4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D0070247-31EC-481E-BCD1-E25C913DB9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83855" y="285052"/>
            <a:ext cx="6018828" cy="6275950"/>
          </a:xfrm>
          <a:custGeom>
            <a:avLst/>
            <a:gdLst>
              <a:gd name="connsiteX0" fmla="*/ 0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0 w 8568000"/>
              <a:gd name="connsiteY4" fmla="*/ 0 h 4698000"/>
              <a:gd name="connsiteX0" fmla="*/ 4259484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4259484 w 8568000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827472 w 4308516"/>
              <a:gd name="connsiteY3" fmla="*/ 4608059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67511 w 4308516"/>
              <a:gd name="connsiteY3" fmla="*/ 4675514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75006 w 4308516"/>
              <a:gd name="connsiteY3" fmla="*/ 4690505 h 4698000"/>
              <a:gd name="connsiteX4" fmla="*/ 0 w 4308516"/>
              <a:gd name="connsiteY4" fmla="*/ 0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2501 w 4316011"/>
              <a:gd name="connsiteY3" fmla="*/ 4690505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609021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16317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2733 h 4693238"/>
              <a:gd name="connsiteX1" fmla="*/ 4311249 w 4316011"/>
              <a:gd name="connsiteY1" fmla="*/ 0 h 4693238"/>
              <a:gd name="connsiteX2" fmla="*/ 4316011 w 4316011"/>
              <a:gd name="connsiteY2" fmla="*/ 4693238 h 4693238"/>
              <a:gd name="connsiteX3" fmla="*/ 1609021 w 4316011"/>
              <a:gd name="connsiteY3" fmla="*/ 4693238 h 4693238"/>
              <a:gd name="connsiteX4" fmla="*/ 0 w 4316011"/>
              <a:gd name="connsiteY4" fmla="*/ 2733 h 4693238"/>
              <a:gd name="connsiteX0" fmla="*/ 0 w 4320774"/>
              <a:gd name="connsiteY0" fmla="*/ 2733 h 4693238"/>
              <a:gd name="connsiteX1" fmla="*/ 4316012 w 4320774"/>
              <a:gd name="connsiteY1" fmla="*/ 0 h 4693238"/>
              <a:gd name="connsiteX2" fmla="*/ 4320774 w 4320774"/>
              <a:gd name="connsiteY2" fmla="*/ 4693238 h 4693238"/>
              <a:gd name="connsiteX3" fmla="*/ 1613784 w 4320774"/>
              <a:gd name="connsiteY3" fmla="*/ 4693238 h 4693238"/>
              <a:gd name="connsiteX4" fmla="*/ 0 w 4320774"/>
              <a:gd name="connsiteY4" fmla="*/ 2733 h 4693238"/>
              <a:gd name="connsiteX0" fmla="*/ 0 w 4339824"/>
              <a:gd name="connsiteY0" fmla="*/ 0 h 4738130"/>
              <a:gd name="connsiteX1" fmla="*/ 4335062 w 4339824"/>
              <a:gd name="connsiteY1" fmla="*/ 44892 h 4738130"/>
              <a:gd name="connsiteX2" fmla="*/ 4339824 w 4339824"/>
              <a:gd name="connsiteY2" fmla="*/ 4738130 h 4738130"/>
              <a:gd name="connsiteX3" fmla="*/ 1632834 w 4339824"/>
              <a:gd name="connsiteY3" fmla="*/ 4738130 h 4738130"/>
              <a:gd name="connsiteX4" fmla="*/ 0 w 4339824"/>
              <a:gd name="connsiteY4" fmla="*/ 0 h 4738130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13784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9021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4259 w 4320774"/>
              <a:gd name="connsiteY3" fmla="*/ 4695267 h 4695267"/>
              <a:gd name="connsiteX4" fmla="*/ 0 w 4320774"/>
              <a:gd name="connsiteY4" fmla="*/ 0 h 469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774" h="4695267">
                <a:moveTo>
                  <a:pt x="0" y="0"/>
                </a:moveTo>
                <a:lnTo>
                  <a:pt x="4316012" y="2029"/>
                </a:lnTo>
                <a:cubicBezTo>
                  <a:pt x="4317599" y="1563267"/>
                  <a:pt x="4319187" y="3134029"/>
                  <a:pt x="4320774" y="4695267"/>
                </a:cubicBezTo>
                <a:lnTo>
                  <a:pt x="1604259" y="469526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marR="0" indent="0" algn="r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52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384003" y="285053"/>
            <a:ext cx="7853619" cy="6275949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27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2FB9B57-60AB-4091-A068-04A70B78C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298" y="1332509"/>
            <a:ext cx="5856011" cy="318211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49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0" y="4981050"/>
            <a:ext cx="5376684" cy="13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83120" y="289984"/>
            <a:ext cx="7769327" cy="6263216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68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7678757" y="289984"/>
            <a:ext cx="3823070" cy="6263216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r">
              <a:lnSpc>
                <a:spcPts val="6720"/>
              </a:lnSpc>
              <a:defRPr sz="3490" b="1" i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err="1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848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9063" y="0"/>
            <a:ext cx="11952939" cy="6858000"/>
          </a:xfrm>
        </p:spPr>
        <p:txBody>
          <a:bodyPr/>
          <a:lstStyle>
            <a:lvl1pPr marL="0" marR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1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3" y="4608588"/>
            <a:ext cx="7065601" cy="1122823"/>
          </a:xfrm>
          <a:solidFill>
            <a:srgbClr val="FFEB00"/>
          </a:solidFill>
        </p:spPr>
        <p:txBody>
          <a:bodyPr anchor="b">
            <a:normAutofit/>
          </a:bodyPr>
          <a:lstStyle>
            <a:lvl1pPr marL="0" indent="0" algn="l" defTabSz="886359" rtl="0" eaLnBrk="1" latinLnBrk="0" hangingPunct="1">
              <a:buFontTx/>
              <a:buNone/>
              <a:defRPr lang="nl-NL" sz="349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886359" rtl="0" eaLnBrk="1" latinLnBrk="0" hangingPunct="1">
              <a:buFontTx/>
              <a:buNone/>
              <a:defRPr lang="nl-BE" sz="3619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3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327"/>
          </a:p>
        </p:txBody>
      </p:sp>
    </p:spTree>
    <p:extLst>
      <p:ext uri="{BB962C8B-B14F-4D97-AF65-F5344CB8AC3E}">
        <p14:creationId xmlns:p14="http://schemas.microsoft.com/office/powerpoint/2010/main" val="40277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3" y="256544"/>
            <a:ext cx="5228501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129" y="1641514"/>
            <a:ext cx="5023694" cy="458301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518672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23" y="1084187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64285" y="1641512"/>
            <a:ext cx="5023694" cy="458301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6444828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0179" y="1084187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0179" y="261568"/>
            <a:ext cx="5243148" cy="698487"/>
          </a:xfrm>
        </p:spPr>
        <p:txBody>
          <a:bodyPr anchor="ctr">
            <a:noAutofit/>
          </a:bodyPr>
          <a:lstStyle>
            <a:lvl1pPr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146947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3" y="-31018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626" y="3468667"/>
            <a:ext cx="6104028" cy="1122823"/>
          </a:xfrm>
        </p:spPr>
        <p:txBody>
          <a:bodyPr anchor="b"/>
          <a:lstStyle>
            <a:lvl1pPr marL="0" indent="0" algn="l" defTabSz="886359" rtl="0" eaLnBrk="1" latinLnBrk="0" hangingPunct="1">
              <a:buFontTx/>
              <a:buNone/>
              <a:defRPr lang="nl-NL" sz="349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886359" rtl="0" eaLnBrk="1" latinLnBrk="0" hangingPunct="1">
              <a:buFontTx/>
              <a:buNone/>
              <a:defRPr lang="nl-BE" sz="3619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9626" y="4967457"/>
            <a:ext cx="6104028" cy="741781"/>
          </a:xfrm>
        </p:spPr>
        <p:txBody>
          <a:bodyPr/>
          <a:lstStyle>
            <a:lvl1pPr marL="0" indent="0">
              <a:buFontTx/>
              <a:buNone/>
              <a:defRPr sz="2714" cap="all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0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3" y="-31018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626" y="3468667"/>
            <a:ext cx="6104028" cy="1122823"/>
          </a:xfrm>
          <a:solidFill>
            <a:srgbClr val="FFEB00"/>
          </a:solidFill>
        </p:spPr>
        <p:txBody>
          <a:bodyPr anchor="b"/>
          <a:lstStyle>
            <a:lvl1pPr marL="0" indent="0" algn="l" defTabSz="886359" rtl="0" eaLnBrk="1" latinLnBrk="0" hangingPunct="1">
              <a:buFontTx/>
              <a:buNone/>
              <a:defRPr lang="nl-NL" sz="349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886359" rtl="0" eaLnBrk="1" latinLnBrk="0" hangingPunct="1">
              <a:buFontTx/>
              <a:buNone/>
              <a:defRPr lang="nl-BE" sz="3619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9626" y="4967457"/>
            <a:ext cx="6104028" cy="741781"/>
          </a:xfrm>
        </p:spPr>
        <p:txBody>
          <a:bodyPr/>
          <a:lstStyle>
            <a:lvl1pPr marL="0" indent="0">
              <a:buFontTx/>
              <a:buNone/>
              <a:defRPr sz="2714" cap="all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6700" y="803604"/>
            <a:ext cx="9124325" cy="4251869"/>
          </a:xfrm>
          <a:solidFill>
            <a:srgbClr val="FFEB00"/>
          </a:solidFill>
        </p:spPr>
        <p:txBody>
          <a:bodyPr anchor="b"/>
          <a:lstStyle>
            <a:lvl1pPr marL="0" indent="0" algn="l" defTabSz="886359" rtl="0" eaLnBrk="1" latinLnBrk="0" hangingPunct="1">
              <a:buFontTx/>
              <a:buNone/>
              <a:defRPr lang="nl-NL" sz="4653" b="1" kern="1200" dirty="0" smtClean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886359" rtl="0" eaLnBrk="1" latinLnBrk="0" hangingPunct="1">
              <a:buFontTx/>
              <a:buNone/>
              <a:defRPr lang="nl-NL" sz="3619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886359" rtl="0" eaLnBrk="1" latinLnBrk="0" hangingPunct="1">
              <a:buFontTx/>
              <a:buNone/>
              <a:defRPr lang="nl-BE" sz="3619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71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1879101"/>
            <a:ext cx="10515600" cy="42978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241552"/>
            <a:ext cx="10515599" cy="464637"/>
          </a:xfrm>
        </p:spPr>
        <p:txBody>
          <a:bodyPr anchor="ctr"/>
          <a:lstStyle>
            <a:lvl1pPr>
              <a:defRPr sz="2327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390839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3" y="256546"/>
            <a:ext cx="5228501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02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129" y="1641514"/>
            <a:ext cx="5023694" cy="458301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518672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23" y="1084187"/>
            <a:ext cx="5243151" cy="464637"/>
          </a:xfrm>
        </p:spPr>
        <p:txBody>
          <a:bodyPr anchor="ctr">
            <a:normAutofit/>
          </a:bodyPr>
          <a:lstStyle>
            <a:lvl1pPr>
              <a:defRPr sz="194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64285" y="1641514"/>
            <a:ext cx="5023694" cy="458301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6444828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0179" y="1084187"/>
            <a:ext cx="5243151" cy="464637"/>
          </a:xfrm>
        </p:spPr>
        <p:txBody>
          <a:bodyPr anchor="ctr">
            <a:normAutofit/>
          </a:bodyPr>
          <a:lstStyle>
            <a:lvl1pPr>
              <a:defRPr sz="194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0181" y="261568"/>
            <a:ext cx="5243148" cy="698487"/>
          </a:xfrm>
        </p:spPr>
        <p:txBody>
          <a:bodyPr anchor="ctr">
            <a:noAutofit/>
          </a:bodyPr>
          <a:lstStyle>
            <a:lvl1pPr>
              <a:defRPr sz="3102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4614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5327909" y="-6100"/>
            <a:ext cx="6857999" cy="687019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384" y="1879101"/>
            <a:ext cx="5088099" cy="42978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5" y="1241552"/>
            <a:ext cx="5088099" cy="464637"/>
          </a:xfrm>
        </p:spPr>
        <p:txBody>
          <a:bodyPr anchor="ctr"/>
          <a:lstStyle>
            <a:lvl1pPr>
              <a:defRPr sz="2327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227" y="365125"/>
            <a:ext cx="5088258" cy="703511"/>
          </a:xfrm>
        </p:spPr>
        <p:txBody>
          <a:bodyPr anchor="ctr">
            <a:noAutofit/>
          </a:bodyPr>
          <a:lstStyle>
            <a:lvl1pPr>
              <a:defRPr sz="3490"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838" y="365127"/>
            <a:ext cx="5087937" cy="58118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873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37" y="365125"/>
            <a:ext cx="5647062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490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06738" y="1750074"/>
            <a:ext cx="5647063" cy="45515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9075" y="0"/>
            <a:ext cx="5179190" cy="6858000"/>
          </a:xfrm>
        </p:spPr>
        <p:txBody>
          <a:bodyPr>
            <a:normAutofit/>
          </a:bodyPr>
          <a:lstStyle>
            <a:lvl1pPr marL="0" marR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44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886382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38" y="1177036"/>
            <a:ext cx="5647063" cy="464637"/>
          </a:xfrm>
        </p:spPr>
        <p:txBody>
          <a:bodyPr anchor="ctr"/>
          <a:lstStyle>
            <a:lvl1pPr>
              <a:defRPr sz="2327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202836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1879101"/>
            <a:ext cx="10515600" cy="42978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42948A99-AF7C-43D1-96E8-0A47981B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2" y="1241552"/>
            <a:ext cx="10515599" cy="464637"/>
          </a:xfrm>
        </p:spPr>
        <p:txBody>
          <a:bodyPr anchor="ctr"/>
          <a:lstStyle>
            <a:lvl1pPr>
              <a:defRPr sz="2327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103231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3" y="256546"/>
            <a:ext cx="5228501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02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129" y="1641514"/>
            <a:ext cx="5023694" cy="458301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518672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23" y="1084187"/>
            <a:ext cx="5243151" cy="464637"/>
          </a:xfrm>
        </p:spPr>
        <p:txBody>
          <a:bodyPr anchor="ctr">
            <a:normAutofit/>
          </a:bodyPr>
          <a:lstStyle>
            <a:lvl1pPr>
              <a:defRPr sz="194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64285" y="1641514"/>
            <a:ext cx="5023694" cy="458301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6444828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0179" y="1084187"/>
            <a:ext cx="5243151" cy="464637"/>
          </a:xfrm>
        </p:spPr>
        <p:txBody>
          <a:bodyPr anchor="ctr">
            <a:normAutofit/>
          </a:bodyPr>
          <a:lstStyle>
            <a:lvl1pPr>
              <a:defRPr sz="194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0181" y="261568"/>
            <a:ext cx="5243148" cy="698487"/>
          </a:xfrm>
        </p:spPr>
        <p:txBody>
          <a:bodyPr anchor="ctr">
            <a:noAutofit/>
          </a:bodyPr>
          <a:lstStyle>
            <a:lvl1pPr>
              <a:defRPr sz="3102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32909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5327909" y="-6100"/>
            <a:ext cx="6857999" cy="687019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42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384" y="1879101"/>
            <a:ext cx="5088099" cy="42978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5" y="1241552"/>
            <a:ext cx="5088099" cy="464637"/>
          </a:xfrm>
        </p:spPr>
        <p:txBody>
          <a:bodyPr anchor="ctr"/>
          <a:lstStyle>
            <a:lvl1pPr>
              <a:defRPr sz="2327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227" y="365125"/>
            <a:ext cx="5088258" cy="703511"/>
          </a:xfrm>
        </p:spPr>
        <p:txBody>
          <a:bodyPr anchor="ctr">
            <a:noAutofit/>
          </a:bodyPr>
          <a:lstStyle>
            <a:lvl1pPr>
              <a:defRPr sz="349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838" y="365127"/>
            <a:ext cx="5087937" cy="58118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29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07479" y="6475856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7585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67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2" r:id="rId5"/>
    <p:sldLayoutId id="2147483664" r:id="rId6"/>
    <p:sldLayoutId id="2147483665" r:id="rId7"/>
    <p:sldLayoutId id="2147483650" r:id="rId8"/>
    <p:sldLayoutId id="2147483669" r:id="rId9"/>
    <p:sldLayoutId id="2147483674" r:id="rId10"/>
    <p:sldLayoutId id="2147483666" r:id="rId11"/>
    <p:sldLayoutId id="2147483668" r:id="rId12"/>
    <p:sldLayoutId id="2147483676" r:id="rId13"/>
    <p:sldLayoutId id="2147483677" r:id="rId14"/>
    <p:sldLayoutId id="2147483678" r:id="rId15"/>
    <p:sldLayoutId id="2147483651" r:id="rId16"/>
    <p:sldLayoutId id="2147483671" r:id="rId17"/>
    <p:sldLayoutId id="2147483670" r:id="rId18"/>
    <p:sldLayoutId id="2147483667" r:id="rId19"/>
    <p:sldLayoutId id="2147483673" r:id="rId20"/>
    <p:sldLayoutId id="2147483672" r:id="rId21"/>
    <p:sldLayoutId id="2147483679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60000"/>
        <a:buFont typeface="Wingdings" panose="05000000000000000000" pitchFamily="2" charset="2"/>
        <a:buChar char="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60000"/>
        <a:buFont typeface="Wingdings" panose="05000000000000000000" pitchFamily="2" charset="2"/>
        <a:buChar char="p"/>
        <a:defRPr sz="2000" b="0" kern="1200">
          <a:solidFill>
            <a:schemeClr val="tx2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60000"/>
        <a:buFont typeface="Wingdings" panose="05000000000000000000" pitchFamily="2" charset="2"/>
        <a:buChar char="n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60000"/>
        <a:buFont typeface="Wingdings" panose="05000000000000000000" pitchFamily="2" charset="2"/>
        <a:buChar char=""/>
        <a:defRPr sz="1600" b="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3" y="1482216"/>
            <a:ext cx="10515600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882" marR="0" lvl="0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882" marR="0" lvl="1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882" marR="0" lvl="2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882" marR="0" lvl="3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882" marR="0" lvl="4" indent="-342882" defTabSz="91435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8203" y="365127"/>
            <a:ext cx="105156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91571" y="6605192"/>
            <a:ext cx="7488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Informatie Vlaanderen: Werking Team Datamanagement jan 2018</a:t>
            </a:r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10694405" y="6558839"/>
            <a:ext cx="90991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8079573" y="6603111"/>
            <a:ext cx="352474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334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hf sldNum="0" hdr="0" dt="0"/>
  <p:txStyles>
    <p:titleStyle>
      <a:lvl1pPr algn="l" defTabSz="91435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91435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28" marR="0" indent="-326553" algn="l" defTabSz="91435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5" marR="0" indent="-304783" algn="l" defTabSz="91435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37266" marR="0" indent="-365740" algn="l" defTabSz="91435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42" marR="0" indent="-365740" algn="l" defTabSz="91435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4" indent="-228588" algn="l" defTabSz="91435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0" indent="-228588" algn="l" defTabSz="91435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16" indent="-228588" algn="l" defTabSz="91435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91" indent="-228588" algn="l" defTabSz="91435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5" algn="l" defTabSz="9143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0" algn="l" defTabSz="9143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7" algn="l" defTabSz="9143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2" algn="l" defTabSz="9143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6" algn="l" defTabSz="9143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3" algn="l" defTabSz="9143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8" algn="l" defTabSz="9143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03" algn="l" defTabSz="91435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4"/>
          <p:cNvSpPr/>
          <p:nvPr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6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05597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07479" y="6475856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75858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113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52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1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60000"/>
        <a:buFont typeface="Wingdings" panose="05000000000000000000" pitchFamily="2" charset="2"/>
        <a:buChar char="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6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60000"/>
        <a:buFont typeface="Wingdings" panose="05000000000000000000" pitchFamily="2" charset="2"/>
        <a:buChar char="p"/>
        <a:defRPr sz="2000" b="0" kern="1200">
          <a:solidFill>
            <a:schemeClr val="tx2"/>
          </a:solidFill>
          <a:latin typeface="+mn-lt"/>
          <a:ea typeface="+mn-ea"/>
          <a:cs typeface="+mn-cs"/>
        </a:defRPr>
      </a:lvl3pPr>
      <a:lvl4pPr marL="82293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60000"/>
        <a:buFont typeface="Wingdings" panose="05000000000000000000" pitchFamily="2" charset="2"/>
        <a:buChar char="n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109725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60000"/>
        <a:buFont typeface="Wingdings" panose="05000000000000000000" pitchFamily="2" charset="2"/>
        <a:buChar char=""/>
        <a:defRPr sz="1600" b="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07479" y="6475858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75859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657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  <p:sldLayoutId id="2147483872" r:id="rId19"/>
    <p:sldLayoutId id="2147483873" r:id="rId20"/>
    <p:sldLayoutId id="2147483874" r:id="rId21"/>
    <p:sldLayoutId id="2147483875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886382" rtl="0" eaLnBrk="1" latinLnBrk="0" hangingPunct="1">
        <a:lnSpc>
          <a:spcPct val="90000"/>
        </a:lnSpc>
        <a:spcBef>
          <a:spcPct val="0"/>
        </a:spcBef>
        <a:buNone/>
        <a:defRPr sz="34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86382" rtl="0" eaLnBrk="1" latinLnBrk="0" hangingPunct="1">
        <a:lnSpc>
          <a:spcPct val="90000"/>
        </a:lnSpc>
        <a:spcBef>
          <a:spcPts val="968"/>
        </a:spcBef>
        <a:spcAft>
          <a:spcPts val="0"/>
        </a:spcAft>
        <a:buFont typeface="Arial" panose="020B0604020202020204" pitchFamily="34" charset="0"/>
        <a:buNone/>
        <a:defRPr sz="2714" kern="1200">
          <a:solidFill>
            <a:schemeClr val="tx1"/>
          </a:solidFill>
          <a:latin typeface="+mn-lt"/>
          <a:ea typeface="+mn-ea"/>
          <a:cs typeface="+mn-cs"/>
        </a:defRPr>
      </a:lvl1pPr>
      <a:lvl2pPr marL="265915" indent="-221596" algn="l" defTabSz="886382" rtl="0" eaLnBrk="1" latinLnBrk="0" hangingPunct="1">
        <a:lnSpc>
          <a:spcPct val="90000"/>
        </a:lnSpc>
        <a:spcBef>
          <a:spcPts val="484"/>
        </a:spcBef>
        <a:buClr>
          <a:schemeClr val="tx1"/>
        </a:buClr>
        <a:buSzPct val="60000"/>
        <a:buFont typeface="Wingdings" panose="05000000000000000000" pitchFamily="2" charset="2"/>
        <a:buChar char=""/>
        <a:defRPr sz="2327" kern="1200">
          <a:solidFill>
            <a:schemeClr val="tx1"/>
          </a:solidFill>
          <a:latin typeface="+mn-lt"/>
          <a:ea typeface="+mn-ea"/>
          <a:cs typeface="+mn-cs"/>
        </a:defRPr>
      </a:lvl2pPr>
      <a:lvl3pPr marL="531829" indent="-221596" algn="l" defTabSz="886382" rtl="0" eaLnBrk="1" latinLnBrk="0" hangingPunct="1">
        <a:lnSpc>
          <a:spcPct val="90000"/>
        </a:lnSpc>
        <a:spcBef>
          <a:spcPts val="484"/>
        </a:spcBef>
        <a:buClr>
          <a:schemeClr val="tx2"/>
        </a:buClr>
        <a:buSzPct val="60000"/>
        <a:buFont typeface="Wingdings" panose="05000000000000000000" pitchFamily="2" charset="2"/>
        <a:buChar char="p"/>
        <a:defRPr sz="1940" b="0" kern="1200">
          <a:solidFill>
            <a:schemeClr val="tx2"/>
          </a:solidFill>
          <a:latin typeface="+mn-lt"/>
          <a:ea typeface="+mn-ea"/>
          <a:cs typeface="+mn-cs"/>
        </a:defRPr>
      </a:lvl3pPr>
      <a:lvl4pPr marL="797743" indent="-221596" algn="l" defTabSz="886382" rtl="0" eaLnBrk="1" latinLnBrk="0" hangingPunct="1">
        <a:lnSpc>
          <a:spcPct val="90000"/>
        </a:lnSpc>
        <a:spcBef>
          <a:spcPts val="484"/>
        </a:spcBef>
        <a:buClr>
          <a:schemeClr val="accent6"/>
        </a:buClr>
        <a:buSzPct val="60000"/>
        <a:buFont typeface="Wingdings" panose="05000000000000000000" pitchFamily="2" charset="2"/>
        <a:buChar char="n"/>
        <a:defRPr sz="1744" kern="1200">
          <a:solidFill>
            <a:schemeClr val="accent6"/>
          </a:solidFill>
          <a:latin typeface="+mn-lt"/>
          <a:ea typeface="+mn-ea"/>
          <a:cs typeface="+mn-cs"/>
        </a:defRPr>
      </a:lvl4pPr>
      <a:lvl5pPr marL="1063657" indent="-221596" algn="l" defTabSz="886382" rtl="0" eaLnBrk="1" latinLnBrk="0" hangingPunct="1">
        <a:lnSpc>
          <a:spcPct val="90000"/>
        </a:lnSpc>
        <a:spcBef>
          <a:spcPts val="484"/>
        </a:spcBef>
        <a:buClr>
          <a:schemeClr val="accent6"/>
        </a:buClr>
        <a:buSzPct val="60000"/>
        <a:buFont typeface="Wingdings" panose="05000000000000000000" pitchFamily="2" charset="2"/>
        <a:buChar char=""/>
        <a:defRPr sz="1552" b="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437550" indent="-221596" algn="l" defTabSz="8863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4" kern="1200">
          <a:solidFill>
            <a:schemeClr val="tx1"/>
          </a:solidFill>
          <a:latin typeface="+mn-lt"/>
          <a:ea typeface="+mn-ea"/>
          <a:cs typeface="+mn-cs"/>
        </a:defRPr>
      </a:lvl6pPr>
      <a:lvl7pPr marL="2880739" indent="-221596" algn="l" defTabSz="8863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4" kern="1200">
          <a:solidFill>
            <a:schemeClr val="tx1"/>
          </a:solidFill>
          <a:latin typeface="+mn-lt"/>
          <a:ea typeface="+mn-ea"/>
          <a:cs typeface="+mn-cs"/>
        </a:defRPr>
      </a:lvl7pPr>
      <a:lvl8pPr marL="3323931" indent="-221596" algn="l" defTabSz="8863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4" kern="1200">
          <a:solidFill>
            <a:schemeClr val="tx1"/>
          </a:solidFill>
          <a:latin typeface="+mn-lt"/>
          <a:ea typeface="+mn-ea"/>
          <a:cs typeface="+mn-cs"/>
        </a:defRPr>
      </a:lvl8pPr>
      <a:lvl9pPr marL="3767120" indent="-221596" algn="l" defTabSz="8863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886382" rtl="0" eaLnBrk="1" latinLnBrk="0" hangingPunct="1">
        <a:defRPr sz="1744" kern="1200">
          <a:solidFill>
            <a:schemeClr val="tx1"/>
          </a:solidFill>
          <a:latin typeface="+mn-lt"/>
          <a:ea typeface="+mn-ea"/>
          <a:cs typeface="+mn-cs"/>
        </a:defRPr>
      </a:lvl1pPr>
      <a:lvl2pPr marL="443191" algn="l" defTabSz="886382" rtl="0" eaLnBrk="1" latinLnBrk="0" hangingPunct="1">
        <a:defRPr sz="1744" kern="1200">
          <a:solidFill>
            <a:schemeClr val="tx1"/>
          </a:solidFill>
          <a:latin typeface="+mn-lt"/>
          <a:ea typeface="+mn-ea"/>
          <a:cs typeface="+mn-cs"/>
        </a:defRPr>
      </a:lvl2pPr>
      <a:lvl3pPr marL="886382" algn="l" defTabSz="886382" rtl="0" eaLnBrk="1" latinLnBrk="0" hangingPunct="1">
        <a:defRPr sz="1744" kern="1200">
          <a:solidFill>
            <a:schemeClr val="tx1"/>
          </a:solidFill>
          <a:latin typeface="+mn-lt"/>
          <a:ea typeface="+mn-ea"/>
          <a:cs typeface="+mn-cs"/>
        </a:defRPr>
      </a:lvl3pPr>
      <a:lvl4pPr marL="1329573" algn="l" defTabSz="886382" rtl="0" eaLnBrk="1" latinLnBrk="0" hangingPunct="1">
        <a:defRPr sz="1744" kern="1200">
          <a:solidFill>
            <a:schemeClr val="tx1"/>
          </a:solidFill>
          <a:latin typeface="+mn-lt"/>
          <a:ea typeface="+mn-ea"/>
          <a:cs typeface="+mn-cs"/>
        </a:defRPr>
      </a:lvl4pPr>
      <a:lvl5pPr marL="1772763" algn="l" defTabSz="886382" rtl="0" eaLnBrk="1" latinLnBrk="0" hangingPunct="1">
        <a:defRPr sz="1744" kern="1200">
          <a:solidFill>
            <a:schemeClr val="tx1"/>
          </a:solidFill>
          <a:latin typeface="+mn-lt"/>
          <a:ea typeface="+mn-ea"/>
          <a:cs typeface="+mn-cs"/>
        </a:defRPr>
      </a:lvl5pPr>
      <a:lvl6pPr marL="2215954" algn="l" defTabSz="886382" rtl="0" eaLnBrk="1" latinLnBrk="0" hangingPunct="1">
        <a:defRPr sz="1744" kern="1200">
          <a:solidFill>
            <a:schemeClr val="tx1"/>
          </a:solidFill>
          <a:latin typeface="+mn-lt"/>
          <a:ea typeface="+mn-ea"/>
          <a:cs typeface="+mn-cs"/>
        </a:defRPr>
      </a:lvl6pPr>
      <a:lvl7pPr marL="2659144" algn="l" defTabSz="886382" rtl="0" eaLnBrk="1" latinLnBrk="0" hangingPunct="1">
        <a:defRPr sz="1744" kern="1200">
          <a:solidFill>
            <a:schemeClr val="tx1"/>
          </a:solidFill>
          <a:latin typeface="+mn-lt"/>
          <a:ea typeface="+mn-ea"/>
          <a:cs typeface="+mn-cs"/>
        </a:defRPr>
      </a:lvl7pPr>
      <a:lvl8pPr marL="3102335" algn="l" defTabSz="886382" rtl="0" eaLnBrk="1" latinLnBrk="0" hangingPunct="1">
        <a:defRPr sz="1744" kern="1200">
          <a:solidFill>
            <a:schemeClr val="tx1"/>
          </a:solidFill>
          <a:latin typeface="+mn-lt"/>
          <a:ea typeface="+mn-ea"/>
          <a:cs typeface="+mn-cs"/>
        </a:defRPr>
      </a:lvl8pPr>
      <a:lvl9pPr marL="3545525" algn="l" defTabSz="886382" rtl="0" eaLnBrk="1" latinLnBrk="0" hangingPunct="1">
        <a:defRPr sz="17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18/10/relationships/comments" Target="../comments/modernComment_9E6_BEB92A6A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etadata.vlaanderen.be/metadatacenter/srv/dut/catalog.search#/metadata/fa7ee6f6-940a-4995-801a-7f40a445172e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.europa.eu/en/web/eu-vocabularies/dataset/-/resource?uri=http://publications.europa.eu/resource/dataset/file-typ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emiceu.github.io/GeoDCAT-AP/releases/2.0.0/#coordinate-reference-systems-and-temporal-reference-systems-reference-system" TargetMode="Externa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inspire.ec.europa.eu/glossary/SpatialReferenceSystem" TargetMode="External"/><Relationship Id="rId2" Type="http://schemas.openxmlformats.org/officeDocument/2006/relationships/hyperlink" Target="https://www.iso.org/standard/39965.html" TargetMode="Externa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d3LNdTEDDbA?feature=oembed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-geoportal.ec.europa.eu/download_details.html?view=downloadDetails&amp;resourceId=%2FINSPIRE-f0c91711-ece0-11e8-a08e-52540023a883_20211203-082102%2Fservices%2F1%2FPullResults%2F221-240%2Fdatasets%2F2&amp;expandedSection=metadata" TargetMode="External"/><Relationship Id="rId2" Type="http://schemas.openxmlformats.org/officeDocument/2006/relationships/hyperlink" Target="https://data.europa.eu/data/datasets/1735eaaf-afe6-4d90-af67-488c4c37b91f?locale=en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opendata.vlaanderen.be/dataset/adressen" TargetMode="External"/><Relationship Id="rId4" Type="http://schemas.openxmlformats.org/officeDocument/2006/relationships/hyperlink" Target="https://data.gov.be/en/node/179577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CE_2D45041B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dxwg/dcat/#dataset-versions" TargetMode="External"/><Relationship Id="rId2" Type="http://schemas.openxmlformats.org/officeDocument/2006/relationships/hyperlink" Target="https://w3c.github.io/dxwg/dcat/#dataset-series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it.ly/inschrijvengeodcat" TargetMode="Externa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inschrijvengeodca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eonetwork-oslo-demo.gim.be/geonetwork/" TargetMode="Externa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thema-GEODCATAPVlaanderen/issue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thema-GEODCATAPVlaanderen/issues" TargetMode="External"/><Relationship Id="rId2" Type="http://schemas.openxmlformats.org/officeDocument/2006/relationships/hyperlink" Target="https://data.test-vlaanderen.be/doc/applicatieprofiel/GEODCAT-AP-VL/ontwerpstandaard/2021-10-21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eonetwork-oslo-demo.gim.be/geonetwork/" TargetMode="External"/><Relationship Id="rId4" Type="http://schemas.openxmlformats.org/officeDocument/2006/relationships/hyperlink" Target="https://data.test-vlaanderen.be/standaarden/standaard-in-ontwikkeling/applicatieprofiel-geodcat-ap-vl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mailto:informatie.vlaanderen@vlaanderen.be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jpeg"/><Relationship Id="rId4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Relationship Id="rId5" Type="http://schemas.openxmlformats.org/officeDocument/2006/relationships/hyperlink" Target="https://data.test-vlaanderen.be/doc/applicatieprofiel/GEODCAT-AP-VL/ontwerpstandaard/2021-10-21/" TargetMode="External"/><Relationship Id="rId4" Type="http://schemas.openxmlformats.org/officeDocument/2006/relationships/image" Target="../media/image4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6467-8B5E-4D02-BD40-E2B71B396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298" y="1896177"/>
            <a:ext cx="5856011" cy="2916823"/>
          </a:xfrm>
        </p:spPr>
        <p:txBody>
          <a:bodyPr>
            <a:normAutofit/>
          </a:bodyPr>
          <a:lstStyle/>
          <a:p>
            <a:pPr fontAlgn="base"/>
            <a:r>
              <a:rPr lang="nl-BE"/>
              <a:t>OSLO </a:t>
            </a:r>
            <a:r>
              <a:rPr lang="nl-BE" err="1"/>
              <a:t>GeoDCAT</a:t>
            </a:r>
            <a:r>
              <a:rPr lang="nl-BE"/>
              <a:t> AP VL 2.0</a:t>
            </a:r>
            <a:r>
              <a:rPr lang="nl-BE" b="0"/>
              <a:t/>
            </a:r>
            <a:br>
              <a:rPr lang="nl-BE" b="0"/>
            </a:br>
            <a:r>
              <a:rPr lang="nl-BE" b="0"/>
              <a:t>​</a:t>
            </a:r>
            <a:br>
              <a:rPr lang="nl-BE" b="0"/>
            </a:br>
            <a:r>
              <a:rPr lang="en-US" sz="2100" b="0">
                <a:solidFill>
                  <a:schemeClr val="tx1"/>
                </a:solidFill>
              </a:rPr>
              <a:t>Welkom! We </a:t>
            </a:r>
            <a:r>
              <a:rPr lang="en-US" sz="2100" b="0" err="1">
                <a:solidFill>
                  <a:schemeClr val="tx1"/>
                </a:solidFill>
              </a:rPr>
              <a:t>starten</a:t>
            </a:r>
            <a:r>
              <a:rPr lang="en-US" sz="2100" b="0">
                <a:solidFill>
                  <a:schemeClr val="tx1"/>
                </a:solidFill>
              </a:rPr>
              <a:t> om 9u05.</a:t>
            </a:r>
            <a:r>
              <a:rPr lang="nl-BE" sz="2100" b="0"/>
              <a:t/>
            </a:r>
            <a:br>
              <a:rPr lang="nl-BE" sz="2100" b="0"/>
            </a:br>
            <a:r>
              <a:rPr lang="nl-BE" sz="2100" b="0"/>
              <a:t/>
            </a:r>
            <a:br>
              <a:rPr lang="nl-BE" sz="2100" b="0"/>
            </a:br>
            <a:r>
              <a:rPr lang="nl-BE" sz="2100" b="0">
                <a:solidFill>
                  <a:schemeClr val="tx1"/>
                </a:solidFill>
              </a:rPr>
              <a:t>Vrijdag 17 december 2021</a:t>
            </a:r>
            <a:r>
              <a:rPr lang="en-US" sz="2100" b="0"/>
              <a:t/>
            </a:r>
            <a:br>
              <a:rPr lang="en-US" sz="2100" b="0"/>
            </a:br>
            <a:r>
              <a:rPr lang="nl-BE" sz="2100" b="0">
                <a:solidFill>
                  <a:schemeClr val="tx1"/>
                </a:solidFill>
              </a:rPr>
              <a:t>Webinar 3 – Microsoft Teams</a:t>
            </a:r>
            <a:endParaRPr lang="nl-BE" sz="2100" b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50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72076A-965C-4B98-B38C-F7BE6DB6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0"/>
            <a:ext cx="10515600" cy="472211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lvl="1" indent="-285750">
              <a:spcBef>
                <a:spcPts val="1000"/>
              </a:spcBef>
              <a:buClr>
                <a:srgbClr val="373636"/>
              </a:buClr>
              <a:buFont typeface="Arial"/>
              <a:buChar char="•"/>
            </a:pPr>
            <a:r>
              <a:rPr lang="nl-BE" sz="2800">
                <a:cs typeface="Calibri Light"/>
              </a:rPr>
              <a:t>Hernemen bijgewerkte topics uit vorige </a:t>
            </a:r>
            <a:r>
              <a:rPr lang="nl-BE" sz="2800" err="1">
                <a:cs typeface="Calibri Light"/>
              </a:rPr>
              <a:t>webinars</a:t>
            </a:r>
            <a:endParaRPr lang="nl-NL" err="1">
              <a:cs typeface="Calibri Light"/>
            </a:endParaRPr>
          </a:p>
          <a:p>
            <a:pPr lvl="2">
              <a:buClr>
                <a:srgbClr val="373636"/>
              </a:buClr>
              <a:buFont typeface="Courier New" panose="02070309020205020404" pitchFamily="49" charset="0"/>
              <a:buChar char="o"/>
            </a:pPr>
            <a:r>
              <a:rPr lang="nl-BE" sz="2600">
                <a:cs typeface="Calibri Light"/>
              </a:rPr>
              <a:t>Aanpak toegankelijkheid</a:t>
            </a:r>
          </a:p>
          <a:p>
            <a:pPr lvl="2">
              <a:buClr>
                <a:srgbClr val="373636"/>
              </a:buClr>
              <a:buFont typeface="Courier New" panose="02070309020205020404" pitchFamily="49" charset="0"/>
              <a:buChar char="o"/>
            </a:pPr>
            <a:r>
              <a:rPr lang="nl-BE" sz="2600">
                <a:cs typeface="Calibri Light"/>
              </a:rPr>
              <a:t>Aanpak Distributies</a:t>
            </a:r>
            <a:endParaRPr lang="en-US" sz="2600"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nl-BE"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nl-BE">
                <a:cs typeface="Calibri Light"/>
              </a:rPr>
              <a:t>Bespreking van volgende topics in </a:t>
            </a:r>
            <a:r>
              <a:rPr lang="nl-BE" err="1">
                <a:cs typeface="Calibri Light"/>
              </a:rPr>
              <a:t>GeoDCAT</a:t>
            </a:r>
            <a:r>
              <a:rPr lang="nl-BE">
                <a:cs typeface="Calibri Light"/>
              </a:rPr>
              <a:t>-AP</a:t>
            </a:r>
          </a:p>
          <a:p>
            <a:pPr lvl="2">
              <a:buClr>
                <a:srgbClr val="373636"/>
              </a:buClr>
              <a:buFont typeface="Courier New" panose="02070309020205020404" pitchFamily="49" charset="0"/>
              <a:buChar char="o"/>
            </a:pPr>
            <a:r>
              <a:rPr lang="nl-BE" sz="2600">
                <a:cs typeface="Calibri Light"/>
              </a:rPr>
              <a:t>Conformiteit aan standaarden</a:t>
            </a:r>
          </a:p>
          <a:p>
            <a:pPr lvl="2">
              <a:buClr>
                <a:srgbClr val="373636"/>
              </a:buClr>
              <a:buFont typeface="Courier New" panose="02070309020205020404" pitchFamily="49" charset="0"/>
              <a:buChar char="o"/>
            </a:pPr>
            <a:r>
              <a:rPr lang="nl-BE" sz="2600">
                <a:cs typeface="Calibri Light"/>
              </a:rPr>
              <a:t>Coördinatenreferentiesystemen (CRS)</a:t>
            </a:r>
          </a:p>
          <a:p>
            <a:pPr lvl="2">
              <a:buClr>
                <a:srgbClr val="373636"/>
              </a:buClr>
              <a:buFont typeface="Courier New" panose="02070309020205020404" pitchFamily="49" charset="0"/>
              <a:buChar char="o"/>
            </a:pPr>
            <a:r>
              <a:rPr lang="nl-BE" sz="2600" err="1">
                <a:cs typeface="Calibri Light"/>
              </a:rPr>
              <a:t>Identificatoren</a:t>
            </a:r>
            <a:r>
              <a:rPr lang="nl-BE" sz="2600">
                <a:cs typeface="Calibri Light"/>
              </a:rPr>
              <a:t> en </a:t>
            </a:r>
            <a:r>
              <a:rPr lang="nl-BE" sz="2600" err="1">
                <a:cs typeface="Calibri Light"/>
              </a:rPr>
              <a:t>harvesting</a:t>
            </a:r>
          </a:p>
          <a:p>
            <a:pPr lvl="2">
              <a:buClr>
                <a:srgbClr val="373636"/>
              </a:buClr>
              <a:buFont typeface="Courier New" panose="02070309020205020404" pitchFamily="49" charset="0"/>
              <a:buChar char="o"/>
            </a:pPr>
            <a:r>
              <a:rPr lang="nl-BE" sz="2600">
                <a:cs typeface="Calibri Light"/>
              </a:rPr>
              <a:t>Bewerkingen (</a:t>
            </a:r>
            <a:r>
              <a:rPr lang="nl-BE" sz="2600" err="1">
                <a:cs typeface="Calibri Light"/>
              </a:rPr>
              <a:t>Lineage</a:t>
            </a:r>
            <a:r>
              <a:rPr lang="nl-BE" sz="2600">
                <a:cs typeface="Calibri Light"/>
              </a:rPr>
              <a:t>)</a:t>
            </a:r>
          </a:p>
          <a:p>
            <a:pPr lvl="2">
              <a:buClr>
                <a:srgbClr val="373636"/>
              </a:buClr>
              <a:buFont typeface="Courier New" panose="02070309020205020404" pitchFamily="49" charset="0"/>
              <a:buChar char="o"/>
            </a:pPr>
            <a:r>
              <a:rPr lang="nl-BE" sz="2600" err="1">
                <a:cs typeface="Calibri Light"/>
              </a:rPr>
              <a:t>SpatialRepresentationType</a:t>
            </a:r>
            <a:endParaRPr lang="nl-BE" sz="2600">
              <a:cs typeface="Calibri Light"/>
            </a:endParaRPr>
          </a:p>
          <a:p>
            <a:pPr lvl="2">
              <a:buClr>
                <a:srgbClr val="373636"/>
              </a:buClr>
              <a:buFont typeface="Courier New" panose="02070309020205020404" pitchFamily="49" charset="0"/>
              <a:buChar char="o"/>
            </a:pPr>
            <a:r>
              <a:rPr lang="nl-BE" sz="2600">
                <a:cs typeface="Calibri Light"/>
              </a:rPr>
              <a:t>Originele </a:t>
            </a:r>
            <a:r>
              <a:rPr lang="nl-BE" sz="2600" err="1">
                <a:cs typeface="Calibri Light"/>
              </a:rPr>
              <a:t>metadatarecord</a:t>
            </a:r>
          </a:p>
          <a:p>
            <a:pPr lvl="2">
              <a:buClr>
                <a:srgbClr val="373636"/>
              </a:buClr>
              <a:buFont typeface="Courier New" panose="02070309020205020404" pitchFamily="49" charset="0"/>
              <a:buChar char="o"/>
            </a:pPr>
            <a:r>
              <a:rPr lang="nl-BE" sz="2600">
                <a:cs typeface="Calibri Light"/>
              </a:rPr>
              <a:t>Voorbeeldweergaven</a:t>
            </a:r>
          </a:p>
          <a:p>
            <a:pPr lvl="1">
              <a:buClr>
                <a:srgbClr val="373636"/>
              </a:buClr>
              <a:buFont typeface="Arial"/>
              <a:buChar char="•"/>
            </a:pPr>
            <a:endParaRPr lang="nl-BE">
              <a:solidFill>
                <a:srgbClr val="373636"/>
              </a:solidFill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nl-BE">
                <a:cs typeface="Calibri Light"/>
              </a:rPr>
              <a:t>Topics die we niet zullen mappen, maar in </a:t>
            </a:r>
            <a:r>
              <a:rPr lang="nl-BE" err="1">
                <a:cs typeface="Calibri Light"/>
              </a:rPr>
              <a:t>Geo</a:t>
            </a:r>
            <a:r>
              <a:rPr lang="nl-BE">
                <a:cs typeface="Calibri Light"/>
              </a:rPr>
              <a:t>-niche houden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B96289F-4E47-4DD4-B0BC-B41689DE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13DD7B-6E4A-42EF-98D1-FAA77845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10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E6A70EA-7DF2-4940-9E9C-D6B7F35956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D5684F9-DE97-4D82-A5D6-6043DB82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cs typeface="Calibri"/>
              </a:rPr>
              <a:t>Inhoudelijke agenda webinar  </a:t>
            </a:r>
          </a:p>
        </p:txBody>
      </p:sp>
    </p:spTree>
    <p:extLst>
      <p:ext uri="{BB962C8B-B14F-4D97-AF65-F5344CB8AC3E}">
        <p14:creationId xmlns:p14="http://schemas.microsoft.com/office/powerpoint/2010/main" val="135831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5F5F1-8F9D-4808-A940-54CEC03C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err="1">
                <a:cs typeface="Calibri"/>
              </a:rPr>
              <a:t>Spatial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Representation</a:t>
            </a:r>
            <a:r>
              <a:rPr lang="nl-NL">
                <a:cs typeface="Calibri"/>
              </a:rPr>
              <a:t> Type / Ruimtelijke voorstellingstype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89CD62-2C73-4F35-A30A-C3330794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515600" cy="46137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>
                <a:ea typeface="+mn-lt"/>
                <a:cs typeface="+mn-lt"/>
              </a:rPr>
              <a:t>In ISO (GDI-Vlaanderen afspraken) wordt </a:t>
            </a:r>
            <a:r>
              <a:rPr lang="nl-NL" sz="2400" err="1">
                <a:ea typeface="+mn-lt"/>
                <a:cs typeface="+mn-lt"/>
              </a:rPr>
              <a:t>gmd:spatialRepresentationType</a:t>
            </a:r>
            <a:r>
              <a:rPr lang="nl-NL" sz="2400">
                <a:ea typeface="+mn-lt"/>
                <a:cs typeface="+mn-lt"/>
              </a:rPr>
              <a:t> ingevuld op </a:t>
            </a:r>
            <a:r>
              <a:rPr lang="nl-NL" sz="2400" b="1">
                <a:ea typeface="+mn-lt"/>
                <a:cs typeface="+mn-lt"/>
              </a:rPr>
              <a:t>dataset</a:t>
            </a:r>
            <a:r>
              <a:rPr lang="nl-NL" sz="2400">
                <a:ea typeface="+mn-lt"/>
                <a:cs typeface="+mn-lt"/>
              </a:rPr>
              <a:t> niveau. 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>
                <a:ea typeface="+mn-lt"/>
                <a:cs typeface="+mn-lt"/>
              </a:rPr>
              <a:t>In </a:t>
            </a:r>
            <a:r>
              <a:rPr lang="nl-NL" sz="2400" err="1">
                <a:ea typeface="+mn-lt"/>
                <a:cs typeface="+mn-lt"/>
              </a:rPr>
              <a:t>GeoDCAT</a:t>
            </a:r>
            <a:r>
              <a:rPr lang="nl-NL" sz="2400">
                <a:ea typeface="+mn-lt"/>
                <a:cs typeface="+mn-lt"/>
              </a:rPr>
              <a:t>-AP </a:t>
            </a:r>
            <a:r>
              <a:rPr lang="nl-NL" sz="2400" err="1">
                <a:ea typeface="+mn-lt"/>
                <a:cs typeface="+mn-lt"/>
              </a:rPr>
              <a:t>gemapt</a:t>
            </a:r>
            <a:r>
              <a:rPr lang="nl-NL" sz="2400">
                <a:ea typeface="+mn-lt"/>
                <a:cs typeface="+mn-lt"/>
              </a:rPr>
              <a:t> op </a:t>
            </a:r>
            <a:r>
              <a:rPr lang="nl-NL" sz="2400" err="1">
                <a:ea typeface="+mn-lt"/>
                <a:cs typeface="+mn-lt"/>
              </a:rPr>
              <a:t>adms:representionTechnique</a:t>
            </a:r>
            <a:r>
              <a:rPr lang="nl-NL" sz="2400">
                <a:ea typeface="+mn-lt"/>
                <a:cs typeface="+mn-lt"/>
              </a:rPr>
              <a:t> voor </a:t>
            </a:r>
            <a:r>
              <a:rPr lang="nl-NL" sz="2400" b="1">
                <a:ea typeface="+mn-lt"/>
                <a:cs typeface="+mn-lt"/>
              </a:rPr>
              <a:t>distributie</a:t>
            </a:r>
            <a:r>
              <a:rPr lang="nl-NL" sz="2400">
                <a:ea typeface="+mn-lt"/>
                <a:cs typeface="+mn-lt"/>
              </a:rPr>
              <a:t>. 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B46481-6BEF-4AD7-AED1-C0F510B3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C51ED4C-6C63-4792-ACD3-1D09AE46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100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4ACC4A0-0F56-4D8C-98A9-2E5175062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F9064-841C-4F4A-8F09-7E8F0FBF016D}"/>
              </a:ext>
            </a:extLst>
          </p:cNvPr>
          <p:cNvSpPr txBox="1"/>
          <p:nvPr/>
        </p:nvSpPr>
        <p:spPr>
          <a:xfrm>
            <a:off x="724782" y="6123543"/>
            <a:ext cx="1114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B6.26 - https://semiceu.github.io/GeoDCAT-AP/releases/2.0.0/#spatial-representation-type-spatial-representation-type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0038F-C345-4C8F-ACDE-2CFFAFF4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95" y="4278668"/>
            <a:ext cx="6099880" cy="17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5F5F1-8F9D-4808-A940-54CEC03C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err="1">
                <a:cs typeface="Calibri"/>
              </a:rPr>
              <a:t>Spatial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Representation</a:t>
            </a:r>
            <a:r>
              <a:rPr lang="nl-NL">
                <a:cs typeface="Calibri"/>
              </a:rPr>
              <a:t> Type / Ruimtelijke voorstellingstype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89CD62-2C73-4F35-A30A-C3330794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515600" cy="46137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b="1">
                <a:ea typeface="+mn-lt"/>
                <a:cs typeface="+mn-lt"/>
              </a:rPr>
              <a:t>Voorstel</a:t>
            </a:r>
            <a:r>
              <a:rPr lang="nl-NL" sz="2400">
                <a:ea typeface="+mn-lt"/>
                <a:cs typeface="+mn-lt"/>
              </a:rPr>
              <a:t>: </a:t>
            </a:r>
          </a:p>
          <a:p>
            <a:r>
              <a:rPr lang="nl-NL" sz="2400">
                <a:ea typeface="+mn-lt"/>
                <a:cs typeface="+mn-lt"/>
              </a:rPr>
              <a:t>Mappen op </a:t>
            </a:r>
            <a:r>
              <a:rPr lang="nl-NL" sz="2400" err="1">
                <a:ea typeface="+mn-lt"/>
                <a:cs typeface="+mn-lt"/>
              </a:rPr>
              <a:t>adms:representationTechnique</a:t>
            </a:r>
            <a:r>
              <a:rPr lang="nl-NL" sz="2400">
                <a:ea typeface="+mn-lt"/>
                <a:cs typeface="+mn-lt"/>
              </a:rPr>
              <a:t> voor dataset, </a:t>
            </a:r>
          </a:p>
          <a:p>
            <a:r>
              <a:rPr lang="nl-NL" sz="2400">
                <a:ea typeface="+mn-lt"/>
                <a:cs typeface="+mn-lt"/>
              </a:rPr>
              <a:t>met als bijkomende gebruiksnota: “</a:t>
            </a:r>
            <a:r>
              <a:rPr lang="nl-NL" sz="2400" i="1">
                <a:ea typeface="+mn-lt"/>
                <a:cs typeface="+mn-lt"/>
              </a:rPr>
              <a:t>het primaire ruimtelijke voorstellingstype waarin de data in de dataset wordt beheerd</a:t>
            </a:r>
            <a:r>
              <a:rPr lang="nl-NL" sz="2400">
                <a:ea typeface="+mn-lt"/>
                <a:cs typeface="+mn-lt"/>
              </a:rPr>
              <a:t>.” </a:t>
            </a:r>
          </a:p>
          <a:p>
            <a:endParaRPr lang="nl-NL" sz="2400">
              <a:ea typeface="+mn-lt"/>
              <a:cs typeface="+mn-lt"/>
            </a:endParaRPr>
          </a:p>
          <a:p>
            <a:r>
              <a:rPr lang="nl-NL" sz="2400" b="1">
                <a:ea typeface="+mn-lt"/>
                <a:cs typeface="+mn-lt"/>
              </a:rPr>
              <a:t>Motivatie</a:t>
            </a:r>
            <a:r>
              <a:rPr lang="nl-NL" sz="2400">
                <a:ea typeface="+mn-lt"/>
                <a:cs typeface="+mn-lt"/>
              </a:rPr>
              <a:t>: </a:t>
            </a:r>
          </a:p>
          <a:p>
            <a:r>
              <a:rPr lang="nl-NL" sz="2400">
                <a:ea typeface="+mn-lt"/>
                <a:cs typeface="+mn-lt"/>
              </a:rPr>
              <a:t>Het is onmogelijk om de waarde te koppelen aan de juiste distributievorm.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B46481-6BEF-4AD7-AED1-C0F510B3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C51ED4C-6C63-4792-ACD3-1D09AE46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101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4ACC4A0-0F56-4D8C-98A9-2E5175062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822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Topic 14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Calibri"/>
                <a:cs typeface="Calibri"/>
              </a:rPr>
              <a:t>Originele metadatarecord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14304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5F5F1-8F9D-4808-A940-54CEC03C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Bronvermelding bij </a:t>
            </a:r>
            <a:r>
              <a:rPr lang="nl-NL" err="1">
                <a:cs typeface="Calibri"/>
              </a:rPr>
              <a:t>harvesting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89CD62-2C73-4F35-A30A-C3330794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515600" cy="461377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" lvl="1" indent="0">
              <a:buClr>
                <a:srgbClr val="373636"/>
              </a:buClr>
              <a:buNone/>
            </a:pPr>
            <a:r>
              <a:rPr lang="nl-NL">
                <a:ea typeface="+mn-lt"/>
                <a:cs typeface="+mn-lt"/>
              </a:rPr>
              <a:t>Een </a:t>
            </a:r>
            <a:r>
              <a:rPr lang="nl-NL" err="1">
                <a:ea typeface="+mn-lt"/>
                <a:cs typeface="+mn-lt"/>
              </a:rPr>
              <a:t>GeoDCAT</a:t>
            </a:r>
            <a:r>
              <a:rPr lang="nl-NL">
                <a:ea typeface="+mn-lt"/>
                <a:cs typeface="+mn-lt"/>
              </a:rPr>
              <a:t>-AP VL dataset beschrijving is het resultaat van een transformatie. Het is niet de originele beschrijving van de dataset of dataservice.</a:t>
            </a: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r>
              <a:rPr lang="nl-NL">
                <a:ea typeface="+mn-lt"/>
                <a:cs typeface="+mn-lt"/>
              </a:rPr>
              <a:t>Om volledige transparantie bij </a:t>
            </a:r>
            <a:r>
              <a:rPr lang="nl-NL" err="1">
                <a:ea typeface="+mn-lt"/>
                <a:cs typeface="+mn-lt"/>
              </a:rPr>
              <a:t>harvesting</a:t>
            </a:r>
            <a:r>
              <a:rPr lang="nl-NL">
                <a:ea typeface="+mn-lt"/>
                <a:cs typeface="+mn-lt"/>
              </a:rPr>
              <a:t> te bekomen en de link met de originele metadata niet te verliezen:</a:t>
            </a: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r>
              <a:rPr lang="nl-NL">
                <a:ea typeface="+mn-lt"/>
                <a:cs typeface="+mn-lt"/>
              </a:rPr>
              <a:t>Een ISO -&gt; </a:t>
            </a:r>
            <a:r>
              <a:rPr lang="nl-NL" err="1">
                <a:ea typeface="+mn-lt"/>
                <a:cs typeface="+mn-lt"/>
              </a:rPr>
              <a:t>GeoDCAT</a:t>
            </a:r>
            <a:r>
              <a:rPr lang="nl-NL">
                <a:ea typeface="+mn-lt"/>
                <a:cs typeface="+mn-lt"/>
              </a:rPr>
              <a:t>-AP VL transformatie refereert voor elk catalogusrecord naar de originele bron-record.</a:t>
            </a: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r>
              <a:rPr lang="nl-NL">
                <a:ea typeface="+mn-lt"/>
                <a:cs typeface="+mn-lt"/>
              </a:rPr>
              <a:t>Voor </a:t>
            </a:r>
            <a:r>
              <a:rPr lang="nl-NL" err="1">
                <a:ea typeface="+mn-lt"/>
                <a:cs typeface="+mn-lt"/>
              </a:rPr>
              <a:t>Catalogue</a:t>
            </a:r>
            <a:r>
              <a:rPr lang="nl-NL">
                <a:ea typeface="+mn-lt"/>
                <a:cs typeface="+mn-lt"/>
              </a:rPr>
              <a:t> Record:</a:t>
            </a:r>
          </a:p>
          <a:p>
            <a:pPr marL="45720" lvl="1" indent="0">
              <a:buClr>
                <a:srgbClr val="373636"/>
              </a:buClr>
              <a:buNone/>
            </a:pPr>
            <a:r>
              <a:rPr lang="nl-NL">
                <a:ea typeface="+mn-lt"/>
                <a:cs typeface="+mn-lt"/>
              </a:rPr>
              <a:t>Bron (</a:t>
            </a:r>
            <a:r>
              <a:rPr lang="nl-NL" err="1">
                <a:ea typeface="+mn-lt"/>
                <a:cs typeface="+mn-lt"/>
              </a:rPr>
              <a:t>dct:source</a:t>
            </a:r>
            <a:r>
              <a:rPr lang="nl-NL">
                <a:ea typeface="+mn-lt"/>
                <a:cs typeface="+mn-lt"/>
              </a:rPr>
              <a:t>) met waarde URI van de GDI-Vlaanderen ISO-record.</a:t>
            </a:r>
          </a:p>
          <a:p>
            <a:pPr marL="45720" lvl="1" indent="0"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None/>
            </a:pPr>
            <a:r>
              <a:rPr lang="nl-NL">
                <a:ea typeface="+mn-lt"/>
                <a:cs typeface="+mn-lt"/>
              </a:rPr>
              <a:t>Bijkomend: deze info wordt ook nog eens extra beschreven in een toevoeging aan de landingspagina van de entiteit.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B46481-6BEF-4AD7-AED1-C0F510B3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C51ED4C-6C63-4792-ACD3-1D09AE46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103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4ACC4A0-0F56-4D8C-98A9-2E5175062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16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Topic 15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Calibri"/>
                <a:cs typeface="Calibri"/>
              </a:rPr>
              <a:t>Voorbeeldweergaven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32415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5F5F1-8F9D-4808-A940-54CEC03C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Thumbnail/ (miniatuur) Voorbeeldweergave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89CD62-2C73-4F35-A30A-C3330794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515600" cy="46137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lvl="1" indent="0">
              <a:buClr>
                <a:srgbClr val="373636"/>
              </a:buClr>
              <a:buNone/>
            </a:pPr>
            <a:r>
              <a:rPr lang="nl-NL">
                <a:ea typeface="+mn-lt"/>
                <a:cs typeface="+mn-lt"/>
              </a:rPr>
              <a:t>Een voorbeeldweergave (thumbnail) is een (beknopte) weergave van een beperkte set van de aangeboden data in de dataset. </a:t>
            </a: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r>
              <a:rPr lang="nl-NL">
                <a:ea typeface="+mn-lt"/>
                <a:cs typeface="+mn-lt"/>
              </a:rPr>
              <a:t>DCAT heeft geen specifieke ondersteuning voor voorbeeldweergaven, maar wel voor voorbeelddata.</a:t>
            </a: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r>
              <a:rPr lang="nl-NL">
                <a:ea typeface="+mn-lt"/>
                <a:cs typeface="+mn-lt"/>
              </a:rPr>
              <a:t>We kunnen een figuur/beeld beschouwen als een specifieke, niet machine verwerkbare vorm van data. Dus een voorbeeld weergave kan beschouwd worden als een distributie. </a:t>
            </a: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B46481-6BEF-4AD7-AED1-C0F510B3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C51ED4C-6C63-4792-ACD3-1D09AE46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105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4ACC4A0-0F56-4D8C-98A9-2E5175062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EF379-2FFB-43D2-A0D7-04E045A13653}"/>
              </a:ext>
            </a:extLst>
          </p:cNvPr>
          <p:cNvSpPr txBox="1"/>
          <p:nvPr/>
        </p:nvSpPr>
        <p:spPr>
          <a:xfrm>
            <a:off x="762000" y="6247686"/>
            <a:ext cx="421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https://github.com/w3c/dxwg/issues/1357 </a:t>
            </a:r>
          </a:p>
        </p:txBody>
      </p:sp>
    </p:spTree>
    <p:extLst>
      <p:ext uri="{BB962C8B-B14F-4D97-AF65-F5344CB8AC3E}">
        <p14:creationId xmlns:p14="http://schemas.microsoft.com/office/powerpoint/2010/main" val="50695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16ED-895F-4CA5-A324-A72ED882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Thumbnail / (miniatuur) Voorbeeldweergave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76BD-BC70-4AC1-9A26-C50893DE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DCAT-AP introduceert sample (</a:t>
            </a:r>
            <a:r>
              <a:rPr lang="nl-BE" err="1"/>
              <a:t>adms:sample</a:t>
            </a:r>
            <a:r>
              <a:rPr lang="nl-BE"/>
              <a:t>) op dataset-niveau met als range Distributie.</a:t>
            </a:r>
          </a:p>
          <a:p>
            <a:r>
              <a:rPr lang="nl-BE"/>
              <a:t>Een (miniatuur) voorbeeldweergave is dan een Distributie van de vorm: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582B8-C0DF-435D-8C90-76F5285B7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CE4B3-7644-4748-9B34-A51134C3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106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E600D-2B36-4FFC-8219-9CD793002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9BA9B04-C2F8-4080-861F-60C2D371E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971719"/>
              </p:ext>
            </p:extLst>
          </p:nvPr>
        </p:nvGraphicFramePr>
        <p:xfrm>
          <a:off x="1587404" y="3509135"/>
          <a:ext cx="8667750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4736">
                  <a:extLst>
                    <a:ext uri="{9D8B030D-6E8A-4147-A177-3AD203B41FA5}">
                      <a16:colId xmlns:a16="http://schemas.microsoft.com/office/drawing/2014/main" val="8168477"/>
                    </a:ext>
                  </a:extLst>
                </a:gridCol>
                <a:gridCol w="1449139">
                  <a:extLst>
                    <a:ext uri="{9D8B030D-6E8A-4147-A177-3AD203B41FA5}">
                      <a16:colId xmlns:a16="http://schemas.microsoft.com/office/drawing/2014/main" val="4260898778"/>
                    </a:ext>
                  </a:extLst>
                </a:gridCol>
                <a:gridCol w="2786546">
                  <a:extLst>
                    <a:ext uri="{9D8B030D-6E8A-4147-A177-3AD203B41FA5}">
                      <a16:colId xmlns:a16="http://schemas.microsoft.com/office/drawing/2014/main" val="1622294755"/>
                    </a:ext>
                  </a:extLst>
                </a:gridCol>
                <a:gridCol w="1547329">
                  <a:extLst>
                    <a:ext uri="{9D8B030D-6E8A-4147-A177-3AD203B41FA5}">
                      <a16:colId xmlns:a16="http://schemas.microsoft.com/office/drawing/2014/main" val="679107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Eigenschap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Eigenschap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83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err="1"/>
                        <a:t>toegangsURL</a:t>
                      </a:r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1..1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0..1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20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err="1"/>
                        <a:t>downloadURL</a:t>
                      </a:r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Identificator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1..1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98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Licentie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Alternatieve identificator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0..n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02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rechten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0..n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Wordt aangeboden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0..n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44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Formaat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beschrijving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00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mediatype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97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6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35DC-9852-4A26-A0A8-AD21BD21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Thumbnail / (miniatuur) Voorbeeldweergave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5F6A-E767-42EE-B709-4A6074AA4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/>
              <a:t>Mogelijke aanpakken:</a:t>
            </a:r>
          </a:p>
          <a:p>
            <a:endParaRPr lang="nl-BE"/>
          </a:p>
          <a:p>
            <a:pPr marL="457200" indent="-457200">
              <a:buFontTx/>
              <a:buChar char="-"/>
            </a:pPr>
            <a:r>
              <a:rPr lang="nl-BE"/>
              <a:t>Optie 1: maximaal hergebruiken van de afspraken van de metadata DCAT dataset distributie afspraken</a:t>
            </a:r>
          </a:p>
          <a:p>
            <a:pPr marL="457200" indent="-457200">
              <a:buFontTx/>
              <a:buChar char="-"/>
            </a:pPr>
            <a:r>
              <a:rPr lang="nl-BE"/>
              <a:t>Optie 2: een aangepaste set van afspraken als een nieuwe subklasse van </a:t>
            </a:r>
            <a:r>
              <a:rPr lang="nl-BE" err="1"/>
              <a:t>dcat:Distributie</a:t>
            </a:r>
            <a:r>
              <a:rPr lang="nl-BE"/>
              <a:t>, met overname van zinvolle afspraken metadata DCAT dataset</a:t>
            </a:r>
          </a:p>
          <a:p>
            <a:pPr marL="457200" indent="-457200">
              <a:buFontTx/>
              <a:buChar char="-"/>
            </a:pPr>
            <a:r>
              <a:rPr lang="nl-BE"/>
              <a:t>Optie 3: een zo minimaal mogelijke set van afspraken als een nieuwe subklasse van </a:t>
            </a:r>
            <a:r>
              <a:rPr lang="nl-BE" err="1"/>
              <a:t>dcat:Distributie</a:t>
            </a:r>
            <a:r>
              <a:rPr lang="nl-BE"/>
              <a:t>. </a:t>
            </a:r>
          </a:p>
          <a:p>
            <a:r>
              <a:rPr lang="nl-BE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30041-55C3-45B9-9DAC-D17690CA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9FC6F-30B6-494C-B844-C95C7F2A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107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F610A0-0698-44A9-9DC1-CB4FE42B4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7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16ED-895F-4CA5-A324-A72ED882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Thumbnail / (miniatuur) Voorbeeldweergave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76BD-BC70-4AC1-9A26-C50893DE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Een (miniatuur) voorbeeldweergave is dan een dataset distributie met bijkomende afspraken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582B8-C0DF-435D-8C90-76F5285B7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CE4B3-7644-4748-9B34-A51134C3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108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E600D-2B36-4FFC-8219-9CD793002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Optie 1 &gt; maximaal afspraken dataset distributie hergebruiken 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9BA9B04-C2F8-4080-861F-60C2D371E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519804"/>
              </p:ext>
            </p:extLst>
          </p:nvPr>
        </p:nvGraphicFramePr>
        <p:xfrm>
          <a:off x="960748" y="2941004"/>
          <a:ext cx="10393051" cy="3235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70358">
                  <a:extLst>
                    <a:ext uri="{9D8B030D-6E8A-4147-A177-3AD203B41FA5}">
                      <a16:colId xmlns:a16="http://schemas.microsoft.com/office/drawing/2014/main" val="8168477"/>
                    </a:ext>
                  </a:extLst>
                </a:gridCol>
                <a:gridCol w="840423">
                  <a:extLst>
                    <a:ext uri="{9D8B030D-6E8A-4147-A177-3AD203B41FA5}">
                      <a16:colId xmlns:a16="http://schemas.microsoft.com/office/drawing/2014/main" val="4260898778"/>
                    </a:ext>
                  </a:extLst>
                </a:gridCol>
                <a:gridCol w="1742000">
                  <a:extLst>
                    <a:ext uri="{9D8B030D-6E8A-4147-A177-3AD203B41FA5}">
                      <a16:colId xmlns:a16="http://schemas.microsoft.com/office/drawing/2014/main" val="3864685527"/>
                    </a:ext>
                  </a:extLst>
                </a:gridCol>
                <a:gridCol w="2482869">
                  <a:extLst>
                    <a:ext uri="{9D8B030D-6E8A-4147-A177-3AD203B41FA5}">
                      <a16:colId xmlns:a16="http://schemas.microsoft.com/office/drawing/2014/main" val="1622294755"/>
                    </a:ext>
                  </a:extLst>
                </a:gridCol>
                <a:gridCol w="932099">
                  <a:extLst>
                    <a:ext uri="{9D8B030D-6E8A-4147-A177-3AD203B41FA5}">
                      <a16:colId xmlns:a16="http://schemas.microsoft.com/office/drawing/2014/main" val="679107562"/>
                    </a:ext>
                  </a:extLst>
                </a:gridCol>
                <a:gridCol w="1825302">
                  <a:extLst>
                    <a:ext uri="{9D8B030D-6E8A-4147-A177-3AD203B41FA5}">
                      <a16:colId xmlns:a16="http://schemas.microsoft.com/office/drawing/2014/main" val="3453621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Eigenschap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waarde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Eigenschap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waarde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83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err="1"/>
                        <a:t>toegangsURL</a:t>
                      </a:r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1..1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De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Titel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WCAG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20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err="1"/>
                        <a:t>downloadURL</a:t>
                      </a:r>
                      <a:endParaRPr lang="nl-BE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/>
                        <a:t>1..1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err="1"/>
                        <a:t>toegangsURL</a:t>
                      </a:r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Identificator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1..1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 </a:t>
                      </a:r>
                      <a:r>
                        <a:rPr lang="nl-BE" err="1"/>
                        <a:t>toegangsURL</a:t>
                      </a:r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98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Licentie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CC0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Alternatieve identificator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0..n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Geen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02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rechten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0..n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Geen?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Wordt aangeboden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0..n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Geen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44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Formaat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ysClr val="windowText" lastClr="000000"/>
                          </a:solidFill>
                        </a:rPr>
                        <a:t>beschrijving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0..1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WCAG 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00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ysClr val="windowText" lastClr="000000"/>
                          </a:solidFill>
                        </a:rPr>
                        <a:t>mediatype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1..1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Voor webdevelopers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9767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7DF7BB-ECFF-43AA-8565-B584C5EE8639}"/>
              </a:ext>
            </a:extLst>
          </p:cNvPr>
          <p:cNvSpPr txBox="1"/>
          <p:nvPr/>
        </p:nvSpPr>
        <p:spPr>
          <a:xfrm>
            <a:off x="838200" y="6441176"/>
            <a:ext cx="359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WCAG =  web </a:t>
            </a:r>
            <a:r>
              <a:rPr lang="nl-BE" err="1"/>
              <a:t>accessibility</a:t>
            </a:r>
            <a:r>
              <a:rPr lang="nl-BE"/>
              <a:t> </a:t>
            </a:r>
            <a:r>
              <a:rPr lang="nl-BE" err="1"/>
              <a:t>guidelines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670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16ED-895F-4CA5-A324-A72ED882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Thumbnail / (miniatuur) Voorbeeldweergave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76BD-BC70-4AC1-9A26-C50893DE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Een (miniatuur) voorbeeldweergave is een Distributie met als doel websites/portalen te ondersteunen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582B8-C0DF-435D-8C90-76F5285B7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CE4B3-7644-4748-9B34-A51134C3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109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E600D-2B36-4FFC-8219-9CD793002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Optie 2 &gt; Introductie van een nieuwe soort distributie 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B4D150-737A-4F44-BC90-3D6F70ED9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400881"/>
              </p:ext>
            </p:extLst>
          </p:nvPr>
        </p:nvGraphicFramePr>
        <p:xfrm>
          <a:off x="961534" y="2941004"/>
          <a:ext cx="10392265" cy="3235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69572">
                  <a:extLst>
                    <a:ext uri="{9D8B030D-6E8A-4147-A177-3AD203B41FA5}">
                      <a16:colId xmlns:a16="http://schemas.microsoft.com/office/drawing/2014/main" val="8168477"/>
                    </a:ext>
                  </a:extLst>
                </a:gridCol>
                <a:gridCol w="840423">
                  <a:extLst>
                    <a:ext uri="{9D8B030D-6E8A-4147-A177-3AD203B41FA5}">
                      <a16:colId xmlns:a16="http://schemas.microsoft.com/office/drawing/2014/main" val="4260898778"/>
                    </a:ext>
                  </a:extLst>
                </a:gridCol>
                <a:gridCol w="1742000">
                  <a:extLst>
                    <a:ext uri="{9D8B030D-6E8A-4147-A177-3AD203B41FA5}">
                      <a16:colId xmlns:a16="http://schemas.microsoft.com/office/drawing/2014/main" val="3864685527"/>
                    </a:ext>
                  </a:extLst>
                </a:gridCol>
                <a:gridCol w="2482869">
                  <a:extLst>
                    <a:ext uri="{9D8B030D-6E8A-4147-A177-3AD203B41FA5}">
                      <a16:colId xmlns:a16="http://schemas.microsoft.com/office/drawing/2014/main" val="1622294755"/>
                    </a:ext>
                  </a:extLst>
                </a:gridCol>
                <a:gridCol w="932099">
                  <a:extLst>
                    <a:ext uri="{9D8B030D-6E8A-4147-A177-3AD203B41FA5}">
                      <a16:colId xmlns:a16="http://schemas.microsoft.com/office/drawing/2014/main" val="679107562"/>
                    </a:ext>
                  </a:extLst>
                </a:gridCol>
                <a:gridCol w="1825302">
                  <a:extLst>
                    <a:ext uri="{9D8B030D-6E8A-4147-A177-3AD203B41FA5}">
                      <a16:colId xmlns:a16="http://schemas.microsoft.com/office/drawing/2014/main" val="3453621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Eigenschap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waarde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Eigenschap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waarde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83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trike="sngStrike" err="1"/>
                        <a:t>toegangsURL</a:t>
                      </a:r>
                      <a:endParaRPr lang="nl-BE" strike="sngStri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1..1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De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Titel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WCAG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20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err="1"/>
                        <a:t>downloadURL</a:t>
                      </a:r>
                      <a:endParaRPr lang="nl-BE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/>
                        <a:t>1..1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De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Identificator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1..1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 </a:t>
                      </a:r>
                      <a:r>
                        <a:rPr lang="nl-BE" strike="sngStrike" err="1"/>
                        <a:t>toegangsURL</a:t>
                      </a:r>
                      <a:endParaRPr lang="nl-BE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98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trike="sngStrike"/>
                        <a:t>Licentie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CC0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Alternatieve identificator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0..n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Geen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02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trike="sngStrike"/>
                        <a:t>rechten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0..n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Geen?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Wordt aangeboden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0..n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Geen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44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trike="sngStrike">
                          <a:solidFill>
                            <a:schemeClr val="bg1"/>
                          </a:solidFill>
                        </a:rPr>
                        <a:t>Formaat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ysClr val="windowText" lastClr="000000"/>
                          </a:solidFill>
                        </a:rPr>
                        <a:t>beschrijving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0..1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WCAG 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00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ysClr val="windowText" lastClr="000000"/>
                          </a:solidFill>
                        </a:rPr>
                        <a:t>mediatype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1..1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>
                          <a:solidFill>
                            <a:schemeClr val="bg1"/>
                          </a:solidFill>
                        </a:rPr>
                        <a:t>Voor webdevelopers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97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46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Bespreking voorstellen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326C6-ACB9-4B45-A058-F5FBD98C2C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475413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537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16ED-895F-4CA5-A324-A72ED882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Thumbnail / (miniatuur) Voorbeeldweergave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76BD-BC70-4AC1-9A26-C50893DE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Een (miniatuur) voorbeeldweergave is een Distributie met als doel websites/portalen te ondersteunen waarbij alle informatie een download URL zit.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582B8-C0DF-435D-8C90-76F5285B7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CE4B3-7644-4748-9B34-A51134C3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110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E600D-2B36-4FFC-8219-9CD793002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Optie 2 &gt; Introductie van een nieuwe soort distributie 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B4D150-737A-4F44-BC90-3D6F70ED9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773246"/>
              </p:ext>
            </p:extLst>
          </p:nvPr>
        </p:nvGraphicFramePr>
        <p:xfrm>
          <a:off x="899866" y="3239895"/>
          <a:ext cx="10392265" cy="3235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69572">
                  <a:extLst>
                    <a:ext uri="{9D8B030D-6E8A-4147-A177-3AD203B41FA5}">
                      <a16:colId xmlns:a16="http://schemas.microsoft.com/office/drawing/2014/main" val="8168477"/>
                    </a:ext>
                  </a:extLst>
                </a:gridCol>
                <a:gridCol w="840423">
                  <a:extLst>
                    <a:ext uri="{9D8B030D-6E8A-4147-A177-3AD203B41FA5}">
                      <a16:colId xmlns:a16="http://schemas.microsoft.com/office/drawing/2014/main" val="4260898778"/>
                    </a:ext>
                  </a:extLst>
                </a:gridCol>
                <a:gridCol w="1742000">
                  <a:extLst>
                    <a:ext uri="{9D8B030D-6E8A-4147-A177-3AD203B41FA5}">
                      <a16:colId xmlns:a16="http://schemas.microsoft.com/office/drawing/2014/main" val="3864685527"/>
                    </a:ext>
                  </a:extLst>
                </a:gridCol>
                <a:gridCol w="2482869">
                  <a:extLst>
                    <a:ext uri="{9D8B030D-6E8A-4147-A177-3AD203B41FA5}">
                      <a16:colId xmlns:a16="http://schemas.microsoft.com/office/drawing/2014/main" val="1622294755"/>
                    </a:ext>
                  </a:extLst>
                </a:gridCol>
                <a:gridCol w="932099">
                  <a:extLst>
                    <a:ext uri="{9D8B030D-6E8A-4147-A177-3AD203B41FA5}">
                      <a16:colId xmlns:a16="http://schemas.microsoft.com/office/drawing/2014/main" val="679107562"/>
                    </a:ext>
                  </a:extLst>
                </a:gridCol>
                <a:gridCol w="1825302">
                  <a:extLst>
                    <a:ext uri="{9D8B030D-6E8A-4147-A177-3AD203B41FA5}">
                      <a16:colId xmlns:a16="http://schemas.microsoft.com/office/drawing/2014/main" val="3453621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Eigenschap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waarde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Eigenschap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waarde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83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trike="sngStrike" err="1"/>
                        <a:t>toegangsURL</a:t>
                      </a:r>
                      <a:endParaRPr lang="nl-BE" strike="sngStrik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1..1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De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Titel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WCAG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20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err="1"/>
                        <a:t>downloadURL</a:t>
                      </a:r>
                      <a:endParaRPr lang="nl-BE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/>
                        <a:t>1..1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De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Identificator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1..1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 </a:t>
                      </a:r>
                      <a:r>
                        <a:rPr lang="nl-BE" strike="sngStrike" err="1"/>
                        <a:t>toegangsURL</a:t>
                      </a:r>
                      <a:endParaRPr lang="nl-BE" strike="sngStrik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98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trike="sngStrike"/>
                        <a:t>Licentie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CC0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Alternatieve identificator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0..n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Geen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02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trike="sngStrike"/>
                        <a:t>rechten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0..n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Geen?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Wordt aangeboden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0..n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trike="sngStrike"/>
                        <a:t>Geen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44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trike="sngStrike">
                          <a:solidFill>
                            <a:schemeClr val="bg1"/>
                          </a:solidFill>
                        </a:rPr>
                        <a:t>Formaat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trike="sngStrike">
                          <a:solidFill>
                            <a:sysClr val="windowText" lastClr="000000"/>
                          </a:solidFill>
                        </a:rPr>
                        <a:t>beschrijving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trike="sngStrike">
                          <a:solidFill>
                            <a:schemeClr val="bg1"/>
                          </a:solidFill>
                        </a:rPr>
                        <a:t>0..1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trike="sngStrike">
                          <a:solidFill>
                            <a:schemeClr val="bg1"/>
                          </a:solidFill>
                        </a:rPr>
                        <a:t>WCAG 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00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trike="sngStrike">
                          <a:solidFill>
                            <a:sysClr val="windowText" lastClr="000000"/>
                          </a:solidFill>
                        </a:rPr>
                        <a:t>mediatype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trike="sngStrike">
                          <a:solidFill>
                            <a:schemeClr val="bg1"/>
                          </a:solidFill>
                        </a:rPr>
                        <a:t>1..1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trike="sngStrike">
                          <a:solidFill>
                            <a:schemeClr val="bg1"/>
                          </a:solidFill>
                        </a:rPr>
                        <a:t>Voor webdevelopers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97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1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5F5F1-8F9D-4808-A940-54CEC03C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Thumbnail / (miniatuur) Voorbeeldweergave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89CD62-2C73-4F35-A30A-C3330794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515600" cy="46137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lvl="1" indent="0">
              <a:buClr>
                <a:srgbClr val="373636"/>
              </a:buClr>
              <a:buNone/>
            </a:pPr>
            <a:r>
              <a:rPr lang="nl-NL" b="1">
                <a:ea typeface="+mn-lt"/>
                <a:cs typeface="+mn-lt"/>
              </a:rPr>
              <a:t>Voorstel</a:t>
            </a:r>
            <a:r>
              <a:rPr lang="nl-NL">
                <a:ea typeface="+mn-lt"/>
                <a:cs typeface="+mn-lt"/>
              </a:rPr>
              <a:t>:</a:t>
            </a: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r>
              <a:rPr lang="nl-NL">
                <a:ea typeface="+mn-lt"/>
                <a:cs typeface="+mn-lt"/>
              </a:rPr>
              <a:t>Map de URL van de thumbnail op </a:t>
            </a:r>
            <a:r>
              <a:rPr lang="nl-NL" err="1">
                <a:ea typeface="+mn-lt"/>
                <a:cs typeface="+mn-lt"/>
              </a:rPr>
              <a:t>adms:sample</a:t>
            </a:r>
            <a:r>
              <a:rPr lang="nl-NL">
                <a:ea typeface="+mn-lt"/>
                <a:cs typeface="+mn-lt"/>
              </a:rPr>
              <a:t> met als range een </a:t>
            </a:r>
            <a:r>
              <a:rPr lang="nl-NL" err="1">
                <a:ea typeface="+mn-lt"/>
                <a:cs typeface="+mn-lt"/>
              </a:rPr>
              <a:t>VoorbeeldDistributie</a:t>
            </a:r>
            <a:r>
              <a:rPr lang="nl-NL">
                <a:ea typeface="+mn-lt"/>
                <a:cs typeface="+mn-lt"/>
              </a:rPr>
              <a:t>.</a:t>
            </a: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B46481-6BEF-4AD7-AED1-C0F510B3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C51ED4C-6C63-4792-ACD3-1D09AE46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111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4ACC4A0-0F56-4D8C-98A9-2E5175062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595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Topic 16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Calibri"/>
                <a:cs typeface="Calibri"/>
              </a:rPr>
              <a:t>Status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14938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5F5F1-8F9D-4808-A940-54CEC03C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Progress</a:t>
            </a:r>
            <a:r>
              <a:rPr lang="nl-BE" dirty="0"/>
              <a:t> / Voortgang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89CD62-2C73-4F35-A30A-C3330794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515600" cy="46137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lvl="1" indent="0">
              <a:buClr>
                <a:srgbClr val="373636"/>
              </a:buClr>
              <a:buNone/>
            </a:pPr>
            <a:r>
              <a:rPr lang="nl-NL" b="1">
                <a:ea typeface="+mn-lt"/>
                <a:cs typeface="+mn-lt"/>
              </a:rPr>
              <a:t>In ISO (GDI Vlaanderen) wordt de voortgang van het verwerven van de gegevens </a:t>
            </a:r>
            <a:r>
              <a:rPr lang="nl-NL" b="1" dirty="0">
                <a:ea typeface="+mn-lt"/>
                <a:cs typeface="+mn-lt"/>
              </a:rPr>
              <a:t>voor de dataset weergegeven met </a:t>
            </a:r>
            <a:r>
              <a:rPr lang="nl-NL" b="1" dirty="0" err="1">
                <a:ea typeface="+mn-lt"/>
                <a:cs typeface="+mn-lt"/>
              </a:rPr>
              <a:t>MD_ProgressCode</a:t>
            </a:r>
            <a:r>
              <a:rPr lang="nl-NL" b="1" dirty="0">
                <a:ea typeface="+mn-lt"/>
                <a:cs typeface="+mn-lt"/>
              </a:rPr>
              <a:t>. </a:t>
            </a:r>
            <a:endParaRPr lang="nl-NL" b="1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endParaRPr lang="nl-NL" b="1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r>
              <a:rPr lang="nl-NL" b="1" dirty="0">
                <a:ea typeface="+mn-lt"/>
                <a:cs typeface="+mn-lt"/>
              </a:rPr>
              <a:t>Er is geen bestaande eigenschap in DCAT / DCAT-AP / </a:t>
            </a:r>
            <a:r>
              <a:rPr lang="nl-NL" b="1" dirty="0" err="1">
                <a:ea typeface="+mn-lt"/>
                <a:cs typeface="+mn-lt"/>
              </a:rPr>
              <a:t>GeoDCAT</a:t>
            </a:r>
            <a:r>
              <a:rPr lang="nl-NL" b="1" dirty="0">
                <a:ea typeface="+mn-lt"/>
                <a:cs typeface="+mn-lt"/>
              </a:rPr>
              <a:t>-AP </a:t>
            </a:r>
          </a:p>
          <a:p>
            <a:pPr marL="45720" lvl="1" indent="0">
              <a:buClr>
                <a:srgbClr val="373636"/>
              </a:buClr>
              <a:buNone/>
            </a:pPr>
            <a:r>
              <a:rPr lang="nl-NL" b="1" dirty="0">
                <a:ea typeface="+mn-lt"/>
                <a:cs typeface="+mn-lt"/>
              </a:rPr>
              <a:t>dat dit beschrijft.</a:t>
            </a:r>
          </a:p>
          <a:p>
            <a:pPr marL="45720" lvl="1" indent="0">
              <a:buClr>
                <a:srgbClr val="373636"/>
              </a:buClr>
              <a:buNone/>
            </a:pPr>
            <a:endParaRPr lang="nl-NL" b="1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endParaRPr lang="nl-NL" b="1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r>
              <a:rPr lang="nl-NL" b="1" dirty="0">
                <a:ea typeface="+mn-lt"/>
                <a:cs typeface="+mn-lt"/>
              </a:rPr>
              <a:t>Voorstel:</a:t>
            </a:r>
          </a:p>
          <a:p>
            <a:pPr marL="45720" lvl="1" indent="0">
              <a:buClr>
                <a:srgbClr val="373636"/>
              </a:buClr>
              <a:buNone/>
            </a:pPr>
            <a:endParaRPr lang="nl-NL" b="1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r>
              <a:rPr lang="nl-NL" b="1" dirty="0">
                <a:ea typeface="+mn-lt"/>
                <a:cs typeface="+mn-lt"/>
              </a:rPr>
              <a:t>Het toevoegen van een nieuwe eigenschap voor Dataset </a:t>
            </a:r>
          </a:p>
          <a:p>
            <a:pPr marL="45720" lvl="1" indent="0">
              <a:buClr>
                <a:srgbClr val="373636"/>
              </a:buClr>
              <a:buNone/>
            </a:pPr>
            <a:r>
              <a:rPr lang="nl-NL" b="1" i="1">
                <a:ea typeface="+mn-lt"/>
                <a:cs typeface="+mn-lt"/>
              </a:rPr>
              <a:t>voortgang: “maat van de voortgang van het samenstellen van de dataset” </a:t>
            </a:r>
            <a:endParaRPr lang="nl-NL" b="1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Clr>
                <a:srgbClr val="373636"/>
              </a:buClr>
              <a:buNone/>
            </a:pPr>
            <a:endParaRPr lang="nl-NL">
              <a:ea typeface="+mn-lt"/>
              <a:cs typeface="+mn-lt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B46481-6BEF-4AD7-AED1-C0F510B3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C51ED4C-6C63-4792-ACD3-1D09AE46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113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4ACC4A0-0F56-4D8C-98A9-2E5175062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Tijdelijke aanduiding voor inhoud 7">
            <a:extLst>
              <a:ext uri="{FF2B5EF4-FFF2-40B4-BE49-F238E27FC236}">
                <a16:creationId xmlns:a16="http://schemas.microsoft.com/office/drawing/2014/main" id="{51120CA5-220F-414C-A0F6-84F9C94D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44" y="2516652"/>
            <a:ext cx="1762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xmlns="" r:id="rId4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41FBA-7379-4619-9013-31118E10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Principes waarop basis voorstel is gebouwd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6DD6FF-703F-47BF-A56E-02FDC5D58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/>
              <a:t>Doel</a:t>
            </a:r>
          </a:p>
          <a:p>
            <a:r>
              <a:rPr lang="nl-NL"/>
              <a:t>Een eenduidige transformatie van ISO-metadata naar een GeoDCAT-AP Vlaanderen profiel.</a:t>
            </a:r>
          </a:p>
          <a:p>
            <a:endParaRPr lang="nl-NL"/>
          </a:p>
          <a:p>
            <a:r>
              <a:rPr lang="nl-NL" b="1"/>
              <a:t>Hoe</a:t>
            </a:r>
          </a:p>
          <a:p>
            <a:r>
              <a:rPr lang="nl-NL"/>
              <a:t>Resultaat van beantwoorden van verschillende vragen per informatie- element.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A4F6E9B-50BC-441D-95B6-9C20A2D8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634DADB-D399-447E-AC53-0E5CB991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12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79C6F8A-0ABE-46FA-B2E0-14429A70D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/>
              <a:t>Basis</a:t>
            </a:r>
          </a:p>
        </p:txBody>
      </p:sp>
    </p:spTree>
    <p:extLst>
      <p:ext uri="{BB962C8B-B14F-4D97-AF65-F5344CB8AC3E}">
        <p14:creationId xmlns:p14="http://schemas.microsoft.com/office/powerpoint/2010/main" val="376670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41FBA-7379-4619-9013-31118E10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Principes waarop basis voorstel is gebouwd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6DD6FF-703F-47BF-A56E-02FDC5D58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/>
              <a:t>Insteek: ISO =&gt; DCAT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/>
              <a:t>Heeft GeoDCAT-AP Vlaanderen een overeenkomstige informatie- structuur voor een informatie-element in ISO-metadata?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/>
              <a:t>Wordt dit informatie-element in ISO-metadata gebruikt?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/>
              <a:t>Hoe wordt dit informatie-element in ISO-metadata gebruikt?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/>
              <a:t>Laat het gebruik in de praktijk van dit element een automatische conversie toe?</a:t>
            </a:r>
          </a:p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A4F6E9B-50BC-441D-95B6-9C20A2D8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634DADB-D399-447E-AC53-0E5CB991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13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79C6F8A-0ABE-46FA-B2E0-14429A70D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/>
              <a:t>Verschillende vragen die we ons moeten stellen (1)</a:t>
            </a:r>
          </a:p>
        </p:txBody>
      </p:sp>
    </p:spTree>
    <p:extLst>
      <p:ext uri="{BB962C8B-B14F-4D97-AF65-F5344CB8AC3E}">
        <p14:creationId xmlns:p14="http://schemas.microsoft.com/office/powerpoint/2010/main" val="135262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41FBA-7379-4619-9013-31118E10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Principes waarop basis voorstel is gebouwd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6DD6FF-703F-47BF-A56E-02FDC5D58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/>
              <a:t>Insteek: DCAT=&gt;ISO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/>
              <a:t>GeoDCAT-AP Vlaanderen als profiel van Metadata DCAT legt het bestaan van informatie op. Is dit beschikbaar in ISO-metadata?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/>
              <a:t>GeoDCAT-AP Vlaanderen als profiel van Metadata DCAT legt een bepaald gebruik op. Is dit gebruik ook zo in ISO-metadata? Wordt dit informatie element in ISO metadata gebruikt?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/>
          </a:p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A4F6E9B-50BC-441D-95B6-9C20A2D8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634DADB-D399-447E-AC53-0E5CB991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14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79C6F8A-0ABE-46FA-B2E0-14429A70D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/>
              <a:t>Verschillende vragen die we ons moeten stellen (2)</a:t>
            </a:r>
          </a:p>
        </p:txBody>
      </p:sp>
    </p:spTree>
    <p:extLst>
      <p:ext uri="{BB962C8B-B14F-4D97-AF65-F5344CB8AC3E}">
        <p14:creationId xmlns:p14="http://schemas.microsoft.com/office/powerpoint/2010/main" val="216463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41FBA-7379-4619-9013-31118E10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Principes waarop basis voorstel is gebouwd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6DD6FF-703F-47BF-A56E-02FDC5D58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/>
              <a:t>Insteek: Eindgebruikers-perspectief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/>
              <a:t>Moet dit informatie-element in ISO wel </a:t>
            </a:r>
            <a:r>
              <a:rPr lang="nl-NL" err="1"/>
              <a:t>gemapt</a:t>
            </a:r>
            <a:r>
              <a:rPr lang="nl-NL"/>
              <a:t> worden? Kan het blijven in de </a:t>
            </a:r>
            <a:r>
              <a:rPr lang="nl-NL" i="1"/>
              <a:t>niche? </a:t>
            </a:r>
            <a:r>
              <a:rPr lang="nl-NL"/>
              <a:t>Of bestaat er een specifieke use case voor?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A4F6E9B-50BC-441D-95B6-9C20A2D8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634DADB-D399-447E-AC53-0E5CB991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15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79C6F8A-0ABE-46FA-B2E0-14429A70D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/>
              <a:t>Verschillende vragen die we ons moeten stellen (3)</a:t>
            </a:r>
          </a:p>
        </p:txBody>
      </p:sp>
    </p:spTree>
    <p:extLst>
      <p:ext uri="{BB962C8B-B14F-4D97-AF65-F5344CB8AC3E}">
        <p14:creationId xmlns:p14="http://schemas.microsoft.com/office/powerpoint/2010/main" val="75514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err="1">
                <a:latin typeface="Calibri"/>
                <a:cs typeface="Calibri"/>
              </a:rPr>
              <a:t>Recap</a:t>
            </a:r>
            <a:r>
              <a:rPr lang="nl-BE">
                <a:latin typeface="Calibri"/>
                <a:cs typeface="Calibri"/>
              </a:rPr>
              <a:t>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Calibri"/>
                <a:cs typeface="Calibri"/>
              </a:rPr>
              <a:t>Aanpak toegankelijkheid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42342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5CF0-8C4F-48DD-9E96-77B402B6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Toegankelijkheid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72D7-DF90-479D-B694-D20F58881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Toegankelijkheid heeft toch net een andere invulling voor datasets als voor dataservices.</a:t>
            </a:r>
          </a:p>
          <a:p>
            <a:endParaRPr lang="nl-NL"/>
          </a:p>
          <a:p>
            <a:r>
              <a:rPr lang="nl-NL"/>
              <a:t>Invulling van datasets kan beschouwd worden als een aanduiding in de context van 'Openbaarheid van bestuur':</a:t>
            </a:r>
            <a:endParaRPr lang="nl-NL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/>
              <a:t>Publiek &gt; geen (wettelijke) beperkingen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/>
              <a:t>Niet-Publiek &gt; (wettelijke) beperkingen die niet toelaten om vrije toegang te verschaffen (b.v. staatgeheimen, persoonsgebonden informatie, concurrentie, …)</a:t>
            </a:r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FC763-2764-441C-B060-1B195C3D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E8291-9C9B-4ACA-854C-44A423C8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17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F16583-F855-4F71-A83D-372C8261D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39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5CF0-8C4F-48DD-9E96-77B402B6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Toegankelijkheid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72D7-DF90-479D-B694-D20F58881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l-NL"/>
              <a:t>Toegankelijkheid heeft toch net een andere invulling voor datasets als voor dataservices.</a:t>
            </a:r>
          </a:p>
          <a:p>
            <a:endParaRPr lang="nl-NL"/>
          </a:p>
          <a:p>
            <a:r>
              <a:rPr lang="nl-NL"/>
              <a:t>Invulling van dataservices heeft niets met 'Openbaarheid van bestuur' te maken, maar meer de verwachtingen van technisch beheer:</a:t>
            </a:r>
            <a:endParaRPr lang="nl-NL">
              <a:cs typeface="Calibri Light"/>
            </a:endParaRPr>
          </a:p>
          <a:p>
            <a:pPr marL="457200" indent="-457200">
              <a:buChar char="•"/>
            </a:pPr>
            <a:r>
              <a:rPr lang="nl-NL"/>
              <a:t>Publiek &gt; toegang is niet onderhevig voorwaarden*</a:t>
            </a:r>
            <a:endParaRPr lang="nl-NL">
              <a:cs typeface="Calibri Light"/>
            </a:endParaRPr>
          </a:p>
          <a:p>
            <a:pPr marL="457200" indent="-457200">
              <a:buChar char="•"/>
            </a:pPr>
            <a:r>
              <a:rPr lang="nl-NL"/>
              <a:t>Niet-Publiek &gt; toegang is onderhevig aan voorwaarden</a:t>
            </a:r>
            <a:endParaRPr lang="nl-NL">
              <a:cs typeface="Calibri Light"/>
            </a:endParaRPr>
          </a:p>
          <a:p>
            <a:r>
              <a:rPr lang="nl-NL"/>
              <a:t>* In de eerste situatie kan er ook authenticatie en autorisatie voorzien zijn, maar dan enkel met als doel de correcte werking (vermijden van oneigenlijk gebruik, DDOS aanvallen vermijden, …) te ondersteunen.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FC763-2764-441C-B060-1B195C3D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E8291-9C9B-4ACA-854C-44A423C8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18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F16583-F855-4F71-A83D-372C8261D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93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C5924-ADBC-4F04-B98A-34918FF5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Toegankelijkheid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DEA89-2CED-458A-BF1B-BA026D10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Behouden van de eigenschap </a:t>
            </a:r>
            <a:r>
              <a:rPr lang="nl-BE" i="1"/>
              <a:t>toegankelijkheid </a:t>
            </a:r>
            <a:r>
              <a:rPr lang="nl-BE"/>
              <a:t>voor dataservices met dezelfde codelijst waarden. </a:t>
            </a:r>
          </a:p>
          <a:p>
            <a:r>
              <a:rPr lang="nl-BE"/>
              <a:t>Maar de labels van "Publiek / Niet-publiek" voor dataservices vervangen door “Zonder voorwaarden / Met voorwaarden”. </a:t>
            </a:r>
          </a:p>
          <a:p>
            <a:endParaRPr lang="nl-BE"/>
          </a:p>
          <a:p>
            <a:r>
              <a:rPr lang="nl-BE"/>
              <a:t>Motivatie:</a:t>
            </a:r>
          </a:p>
          <a:p>
            <a:pPr marL="457200" indent="-457200">
              <a:buFontTx/>
              <a:buChar char="-"/>
            </a:pPr>
            <a:r>
              <a:rPr lang="nl-BE"/>
              <a:t>Duidelijker voor gebruikers hoe te interpreteren</a:t>
            </a:r>
          </a:p>
          <a:p>
            <a:pPr marL="457200" indent="-457200">
              <a:buFontTx/>
              <a:buChar char="-"/>
            </a:pPr>
            <a:r>
              <a:rPr lang="nl-BE"/>
              <a:t>Ook aankaarten op Europees niveau</a:t>
            </a:r>
            <a:endParaRPr lang="nl-BE"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87B0B-5152-4888-9F5C-063ECCF40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330B8-D0F6-4ADD-AC14-E590F87A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19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62953-F1D4-4BD9-BEC0-1A02D83DA8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Voorstel</a:t>
            </a:r>
          </a:p>
        </p:txBody>
      </p:sp>
    </p:spTree>
    <p:extLst>
      <p:ext uri="{BB962C8B-B14F-4D97-AF65-F5344CB8AC3E}">
        <p14:creationId xmlns:p14="http://schemas.microsoft.com/office/powerpoint/2010/main" val="9735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Agenda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2</a:t>
            </a:fld>
            <a:endParaRPr lang="nl-B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A7F5A43-A416-487D-A9B0-C52BED11555D}"/>
              </a:ext>
            </a:extLst>
          </p:cNvPr>
          <p:cNvSpPr txBox="1"/>
          <p:nvPr/>
        </p:nvSpPr>
        <p:spPr>
          <a:xfrm>
            <a:off x="1461052" y="1933161"/>
            <a:ext cx="870667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 Light"/>
              </a:rPr>
              <a:t>Welkom en introductie</a:t>
            </a:r>
          </a:p>
          <a:p>
            <a:endParaRPr lang="nl-NL">
              <a:cs typeface="Calibri Light"/>
            </a:endParaRPr>
          </a:p>
          <a:p>
            <a:endParaRPr lang="nl-NL">
              <a:cs typeface="Calibri Light"/>
            </a:endParaRPr>
          </a:p>
          <a:p>
            <a:r>
              <a:rPr lang="nl-NL">
                <a:cs typeface="Calibri Light"/>
              </a:rPr>
              <a:t>Doel van de werkgroep van vandaag</a:t>
            </a:r>
          </a:p>
          <a:p>
            <a:endParaRPr lang="nl-NL">
              <a:cs typeface="Calibri Light"/>
            </a:endParaRPr>
          </a:p>
          <a:p>
            <a:endParaRPr lang="nl-NL">
              <a:cs typeface="Calibri Light"/>
            </a:endParaRPr>
          </a:p>
          <a:p>
            <a:r>
              <a:rPr lang="nl-NL">
                <a:cs typeface="Calibri Light"/>
              </a:rPr>
              <a:t>Topics voor update model naar </a:t>
            </a:r>
            <a:r>
              <a:rPr lang="nl-NL" err="1">
                <a:cs typeface="Calibri Light"/>
              </a:rPr>
              <a:t>GeoDCAT</a:t>
            </a:r>
            <a:r>
              <a:rPr lang="nl-NL">
                <a:cs typeface="Calibri Light"/>
              </a:rPr>
              <a:t>-AP VL 2.0</a:t>
            </a:r>
          </a:p>
          <a:p>
            <a:endParaRPr lang="nl-NL">
              <a:cs typeface="Calibri Light"/>
            </a:endParaRPr>
          </a:p>
          <a:p>
            <a:endParaRPr lang="nl-NL">
              <a:cs typeface="Calibri Light"/>
            </a:endParaRPr>
          </a:p>
          <a:p>
            <a:r>
              <a:rPr lang="nl-NL">
                <a:cs typeface="Calibri Light"/>
              </a:rPr>
              <a:t>Volgende stappen</a:t>
            </a:r>
          </a:p>
        </p:txBody>
      </p:sp>
      <p:pic>
        <p:nvPicPr>
          <p:cNvPr id="13" name="Afbeelding 13">
            <a:extLst>
              <a:ext uri="{FF2B5EF4-FFF2-40B4-BE49-F238E27FC236}">
                <a16:creationId xmlns:a16="http://schemas.microsoft.com/office/drawing/2014/main" id="{8187CD22-CED0-4879-ABD9-FBA919ED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43" y="1882223"/>
            <a:ext cx="381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9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err="1">
                <a:latin typeface="Calibri"/>
                <a:cs typeface="Calibri"/>
              </a:rPr>
              <a:t>Recap</a:t>
            </a:r>
            <a:r>
              <a:rPr lang="nl-BE">
                <a:latin typeface="Calibri"/>
                <a:cs typeface="Calibri"/>
              </a:rPr>
              <a:t>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Calibri"/>
                <a:cs typeface="Calibri"/>
              </a:rPr>
              <a:t>Bijkomende </a:t>
            </a:r>
            <a:r>
              <a:rPr lang="nl-BE" err="1">
                <a:latin typeface="Calibri"/>
                <a:cs typeface="Calibri"/>
              </a:rPr>
              <a:t>mapping</a:t>
            </a:r>
            <a:r>
              <a:rPr lang="nl-BE">
                <a:latin typeface="Calibri"/>
                <a:cs typeface="Calibri"/>
              </a:rPr>
              <a:t> Distributies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406187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E2C3-8821-4CCC-AA91-8B0E2E3B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Identificatie Distributies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F92C-969D-4DC1-9CEE-C098E05E7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b="1"/>
              <a:t>Wat</a:t>
            </a:r>
            <a:r>
              <a:rPr lang="nl-BE"/>
              <a:t>: Voorstel om de </a:t>
            </a:r>
            <a:r>
              <a:rPr lang="nl-BE" err="1"/>
              <a:t>mapping</a:t>
            </a:r>
            <a:r>
              <a:rPr lang="nl-BE"/>
              <a:t>-regels voor distributies uit te breiden</a:t>
            </a:r>
          </a:p>
          <a:p>
            <a:endParaRPr lang="nl-BE"/>
          </a:p>
          <a:p>
            <a:r>
              <a:rPr lang="nl-BE" b="1"/>
              <a:t>Waarom</a:t>
            </a:r>
            <a:r>
              <a:rPr lang="nl-BE"/>
              <a:t>: Bij evaluatie door team </a:t>
            </a:r>
            <a:r>
              <a:rPr lang="nl-BE" err="1"/>
              <a:t>Geopunt</a:t>
            </a:r>
            <a:r>
              <a:rPr lang="nl-BE"/>
              <a:t> van de </a:t>
            </a:r>
            <a:r>
              <a:rPr lang="nl-BE" err="1"/>
              <a:t>mapping</a:t>
            </a:r>
            <a:r>
              <a:rPr lang="nl-BE"/>
              <a:t>-regels is er een identificatie gebeurd dat bestaande informatie (in de vorm van ISO distributies) waarop </a:t>
            </a:r>
            <a:r>
              <a:rPr lang="nl-BE" err="1"/>
              <a:t>Geopunt</a:t>
            </a:r>
            <a:r>
              <a:rPr lang="nl-BE"/>
              <a:t> zich baseert niet meer beschikbaar is de DCAT-representatie. </a:t>
            </a:r>
          </a:p>
          <a:p>
            <a:r>
              <a:rPr lang="nl-BE">
                <a:ea typeface="+mn-lt"/>
                <a:cs typeface="+mn-lt"/>
              </a:rPr>
              <a:t>(</a:t>
            </a:r>
            <a:r>
              <a:rPr lang="nl-BE" err="1">
                <a:ea typeface="+mn-lt"/>
                <a:cs typeface="+mn-lt"/>
              </a:rPr>
              <a:t>Use</a:t>
            </a:r>
            <a:r>
              <a:rPr lang="nl-BE">
                <a:ea typeface="+mn-lt"/>
                <a:cs typeface="+mn-lt"/>
              </a:rPr>
              <a:t> cases die later ook nuttig zijn voor Datavindplaats en andere front-toepassingen.) </a:t>
            </a:r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80AEC-81DC-49E2-ADB0-7F1800FD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7D13D-D91C-43D5-8005-CC809F8F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21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E99353-30B3-4752-9A96-9A14DC940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868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3A81-807E-499D-A544-2B22F875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Mapping</a:t>
            </a:r>
            <a:r>
              <a:rPr lang="nl-BE"/>
              <a:t> regels (</a:t>
            </a:r>
            <a:r>
              <a:rPr lang="nl-BE" err="1"/>
              <a:t>recap</a:t>
            </a:r>
            <a:r>
              <a:rPr lang="nl-BE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3671A-7FDC-418D-87E1-E98186592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515600" cy="49618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nl-BE" dirty="0">
                <a:cs typeface="Calibri Light"/>
              </a:rPr>
              <a:t>Als het ISO-</a:t>
            </a:r>
            <a:r>
              <a:rPr lang="nl-BE" dirty="0">
                <a:ea typeface="+mn-lt"/>
                <a:cs typeface="+mn-lt"/>
              </a:rPr>
              <a:t>record voor </a:t>
            </a:r>
            <a:r>
              <a:rPr lang="nl-BE" dirty="0" err="1">
                <a:ea typeface="+mn-lt"/>
                <a:cs typeface="+mn-lt"/>
              </a:rPr>
              <a:t>MD_ScopeCode</a:t>
            </a:r>
            <a:r>
              <a:rPr lang="nl-BE" dirty="0">
                <a:ea typeface="+mn-lt"/>
                <a:cs typeface="+mn-lt"/>
              </a:rPr>
              <a:t> de waarde </a:t>
            </a:r>
            <a:r>
              <a:rPr lang="nl-BE" i="1" dirty="0">
                <a:ea typeface="+mn-lt"/>
                <a:cs typeface="+mn-lt"/>
              </a:rPr>
              <a:t>dataset</a:t>
            </a:r>
            <a:r>
              <a:rPr lang="nl-BE" dirty="0">
                <a:ea typeface="+mn-lt"/>
                <a:cs typeface="+mn-lt"/>
              </a:rPr>
              <a:t> heeft,</a:t>
            </a:r>
            <a:br>
              <a:rPr lang="nl-BE" dirty="0">
                <a:ea typeface="+mn-lt"/>
                <a:cs typeface="+mn-lt"/>
              </a:rPr>
            </a:br>
            <a:r>
              <a:rPr lang="nl-BE" dirty="0">
                <a:ea typeface="+mn-lt"/>
                <a:cs typeface="+mn-lt"/>
              </a:rPr>
              <a:t>dan zijn de </a:t>
            </a:r>
            <a:r>
              <a:rPr lang="nl-BE" dirty="0" err="1">
                <a:ea typeface="+mn-lt"/>
                <a:cs typeface="+mn-lt"/>
              </a:rPr>
              <a:t>transferOptions</a:t>
            </a:r>
            <a:r>
              <a:rPr lang="nl-BE" dirty="0">
                <a:ea typeface="+mn-lt"/>
                <a:cs typeface="+mn-lt"/>
              </a:rPr>
              <a:t> &gt; </a:t>
            </a:r>
            <a:r>
              <a:rPr lang="nl-BE" dirty="0" err="1">
                <a:ea typeface="+mn-lt"/>
                <a:cs typeface="+mn-lt"/>
              </a:rPr>
              <a:t>CI_OnlineResources</a:t>
            </a:r>
            <a:r>
              <a:rPr lang="nl-BE" dirty="0">
                <a:ea typeface="+mn-lt"/>
                <a:cs typeface="+mn-lt"/>
              </a:rPr>
              <a:t> waarvoor </a:t>
            </a:r>
            <a:endParaRPr lang="nl-BE" dirty="0"/>
          </a:p>
          <a:p>
            <a:r>
              <a:rPr lang="nl-BE" dirty="0"/>
              <a:t>protocol </a:t>
            </a:r>
            <a:r>
              <a:rPr lang="nl-BE" b="1" dirty="0">
                <a:ea typeface="+mn-lt"/>
                <a:cs typeface="+mn-lt"/>
              </a:rPr>
              <a:t>∈</a:t>
            </a:r>
            <a:r>
              <a:rPr lang="nl-BE" dirty="0"/>
              <a:t> {</a:t>
            </a:r>
            <a:endParaRPr lang="nl-BE" dirty="0">
              <a:cs typeface="Calibri Light"/>
            </a:endParaRPr>
          </a:p>
          <a:p>
            <a:r>
              <a:rPr lang="en-US" dirty="0"/>
              <a:t>	</a:t>
            </a:r>
            <a:r>
              <a:rPr lang="en-US" b="1" dirty="0"/>
              <a:t>WWW:DOWNLOAD-1.0-ftp—download,</a:t>
            </a:r>
            <a:br>
              <a:rPr lang="en-US" b="1" dirty="0"/>
            </a:br>
            <a:r>
              <a:rPr lang="en-US" b="1" dirty="0"/>
              <a:t>	WWW:DOWNLOAD-1.0-http--download,</a:t>
            </a:r>
            <a:br>
              <a:rPr lang="en-US" b="1" dirty="0"/>
            </a:br>
            <a:r>
              <a:rPr lang="en-US" b="1" dirty="0"/>
              <a:t>	LINK download-store </a:t>
            </a:r>
            <a:r>
              <a:rPr lang="en-US" dirty="0"/>
              <a:t>} </a:t>
            </a:r>
            <a:endParaRPr lang="en-US" dirty="0">
              <a:cs typeface="Calibri Light"/>
            </a:endParaRPr>
          </a:p>
          <a:p>
            <a:r>
              <a:rPr lang="en-US" dirty="0"/>
              <a:t>dan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b="1" dirty="0"/>
              <a:t>DCAT-</a:t>
            </a:r>
            <a:r>
              <a:rPr lang="en-US" b="1" dirty="0" err="1"/>
              <a:t>distributies</a:t>
            </a:r>
            <a:r>
              <a:rPr lang="en-US" dirty="0"/>
              <a:t>, </a:t>
            </a:r>
          </a:p>
          <a:p>
            <a:r>
              <a:rPr lang="en-US" dirty="0"/>
              <a:t>alle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b="1" dirty="0" err="1"/>
              <a:t>wellicht</a:t>
            </a:r>
            <a:r>
              <a:rPr lang="en-US" b="1" dirty="0"/>
              <a:t> </a:t>
            </a:r>
            <a:r>
              <a:rPr lang="en-US" dirty="0"/>
              <a:t>D</a:t>
            </a:r>
            <a:r>
              <a:rPr lang="nl-BE" dirty="0" err="1"/>
              <a:t>ataservices</a:t>
            </a:r>
            <a:r>
              <a:rPr lang="nl-BE" dirty="0"/>
              <a:t> of andere ‘linken’ (relaties).</a:t>
            </a:r>
          </a:p>
          <a:p>
            <a:r>
              <a:rPr lang="nl-BE" sz="1800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! </a:t>
            </a:r>
            <a:r>
              <a:rPr lang="nl-BE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Atom-feed, WFS, WCS, </a:t>
            </a:r>
            <a:r>
              <a:rPr lang="nl-BE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DownloadService</a:t>
            </a:r>
            <a:r>
              <a:rPr lang="nl-BE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… gaan we niet mee mappen in GeoDCAT-distributies</a:t>
            </a:r>
          </a:p>
          <a:p>
            <a:endParaRPr lang="nl-BE" sz="1100" i="1" dirty="0"/>
          </a:p>
          <a:p>
            <a:r>
              <a:rPr lang="nl-BE" dirty="0"/>
              <a:t>Voorbeeld: </a:t>
            </a:r>
            <a:r>
              <a:rPr lang="nl-BE" dirty="0">
                <a:hlinkClick r:id="rId2"/>
              </a:rPr>
              <a:t>https://metadata.vlaanderen.be/metadatacenter/srv/dut/catalog.search#/metadata/fa7ee6f6-940a-4995-801a-7f40a445172e</a:t>
            </a:r>
            <a:r>
              <a:rPr lang="nl-BE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77E81-371A-4866-9E09-4096190E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2D380-FDCD-40D0-9A3A-2F80FCDD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22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81353E-7645-4E88-8F22-CDD489F24C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Het aanmaken van een DCAT-distributie op basis van ISO-metadata (1)</a:t>
            </a:r>
          </a:p>
        </p:txBody>
      </p:sp>
    </p:spTree>
    <p:extLst>
      <p:ext uri="{BB962C8B-B14F-4D97-AF65-F5344CB8AC3E}">
        <p14:creationId xmlns:p14="http://schemas.microsoft.com/office/powerpoint/2010/main" val="23614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3A81-807E-499D-A544-2B22F875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Mapping</a:t>
            </a:r>
            <a:r>
              <a:rPr lang="nl-BE"/>
              <a:t> regels (</a:t>
            </a:r>
            <a:r>
              <a:rPr lang="nl-BE" err="1"/>
              <a:t>recap</a:t>
            </a:r>
            <a:r>
              <a:rPr lang="nl-BE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3671A-7FDC-418D-87E1-E98186592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822858" cy="44922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Om conform te zijn moet er dus een </a:t>
            </a:r>
            <a:r>
              <a:rPr lang="nl-BE" b="1" err="1"/>
              <a:t>toegangs-URL</a:t>
            </a:r>
            <a:r>
              <a:rPr lang="nl-BE" b="1"/>
              <a:t> (</a:t>
            </a:r>
            <a:r>
              <a:rPr lang="nl-BE" b="1" err="1"/>
              <a:t>dcat:accessURL</a:t>
            </a:r>
            <a:r>
              <a:rPr lang="nl-BE" b="1"/>
              <a:t>) </a:t>
            </a:r>
            <a:r>
              <a:rPr lang="nl-BE"/>
              <a:t>zijn. Die wordt bepaald uit de URL gevonden in het </a:t>
            </a:r>
            <a:r>
              <a:rPr lang="nl-BE" b="1"/>
              <a:t>ISO-element </a:t>
            </a:r>
            <a:r>
              <a:rPr lang="nl-BE" b="1" i="1" err="1"/>
              <a:t>Linkage</a:t>
            </a:r>
            <a:r>
              <a:rPr lang="nl-BE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77E81-371A-4866-9E09-4096190E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2D380-FDCD-40D0-9A3A-2F80FCDD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23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81353E-7645-4E88-8F22-CDD489F24C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Het aanmaken van een DCAT-distributie op basis van ISO-metadata (2)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7B9CE33-1086-49C0-B865-4C9D7E6D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3" y="2791367"/>
            <a:ext cx="5086350" cy="37528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F8F5F39-3DCC-478B-B4D5-380B4672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45" y="2791367"/>
            <a:ext cx="6128365" cy="37528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C0A2FF9-A622-4E8F-8B92-DE4BE1E51925}"/>
              </a:ext>
            </a:extLst>
          </p:cNvPr>
          <p:cNvSpPr/>
          <p:nvPr/>
        </p:nvSpPr>
        <p:spPr>
          <a:xfrm>
            <a:off x="1052052" y="4244196"/>
            <a:ext cx="4699819" cy="6930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8985ADC-3209-4275-A338-7E049AACB315}"/>
              </a:ext>
            </a:extLst>
          </p:cNvPr>
          <p:cNvSpPr/>
          <p:nvPr/>
        </p:nvSpPr>
        <p:spPr>
          <a:xfrm>
            <a:off x="6432872" y="3613358"/>
            <a:ext cx="5654146" cy="4866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F55BA84-1C2B-4D34-AFF6-B4662004DDF8}"/>
              </a:ext>
            </a:extLst>
          </p:cNvPr>
          <p:cNvSpPr/>
          <p:nvPr/>
        </p:nvSpPr>
        <p:spPr>
          <a:xfrm>
            <a:off x="1052051" y="4971783"/>
            <a:ext cx="4699819" cy="3326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B514CEBE-E7E4-49C9-A6DC-A8EB55ADA586}"/>
              </a:ext>
            </a:extLst>
          </p:cNvPr>
          <p:cNvSpPr/>
          <p:nvPr/>
        </p:nvSpPr>
        <p:spPr>
          <a:xfrm>
            <a:off x="6432053" y="4106266"/>
            <a:ext cx="5654146" cy="36512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759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44C3-4530-4832-A179-408E22CA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Mapping</a:t>
            </a:r>
            <a:r>
              <a:rPr lang="nl-BE"/>
              <a:t> regels (</a:t>
            </a:r>
            <a:r>
              <a:rPr lang="nl-BE" err="1"/>
              <a:t>recap</a:t>
            </a:r>
            <a:r>
              <a:rPr lang="nl-BE"/>
              <a:t>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6E6DF25-DD5B-4040-802B-56597FB3076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17713"/>
          <a:ext cx="10832689" cy="2397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49983">
                  <a:extLst>
                    <a:ext uri="{9D8B030D-6E8A-4147-A177-3AD203B41FA5}">
                      <a16:colId xmlns:a16="http://schemas.microsoft.com/office/drawing/2014/main" val="1514503846"/>
                    </a:ext>
                  </a:extLst>
                </a:gridCol>
                <a:gridCol w="2849983">
                  <a:extLst>
                    <a:ext uri="{9D8B030D-6E8A-4147-A177-3AD203B41FA5}">
                      <a16:colId xmlns:a16="http://schemas.microsoft.com/office/drawing/2014/main" val="1932605112"/>
                    </a:ext>
                  </a:extLst>
                </a:gridCol>
                <a:gridCol w="5132723">
                  <a:extLst>
                    <a:ext uri="{9D8B030D-6E8A-4147-A177-3AD203B41FA5}">
                      <a16:colId xmlns:a16="http://schemas.microsoft.com/office/drawing/2014/main" val="1918449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GeoDCAT-AP 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2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Naam (Name)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290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Beschrijving (</a:t>
                      </a:r>
                      <a:r>
                        <a:rPr lang="nl-BE" err="1"/>
                        <a:t>Description</a:t>
                      </a:r>
                      <a:r>
                        <a:rPr lang="nl-BE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Beschrijving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7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Connectiepunt URL (</a:t>
                      </a:r>
                      <a:r>
                        <a:rPr lang="nl-BE" err="1"/>
                        <a:t>Linkage</a:t>
                      </a:r>
                      <a:r>
                        <a:rPr lang="nl-BE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Access-URL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Op basis van concrete gekende </a:t>
                      </a:r>
                      <a:r>
                        <a:rPr lang="nl-BE" err="1"/>
                        <a:t>URLs</a:t>
                      </a:r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754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Distributieformaat (Format)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Formaat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Indien er meerdere formaten opgesomd zijn in ISO, dan worden dit meerdere DCAT-distributies omdat een DCAT-distributie slechts 1 formaat kan hebben.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33996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35247-F93F-4B86-88F9-7F148E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81BBC-CC7B-4874-9101-6CEB98EF0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24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24A731-0682-4E8F-9102-73F1D383E1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Het aanmaken van een DCAT-distributie op basis van ISO-metadata (3)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195AD9A5-C5B6-4816-9256-9FD591739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83" y="3851862"/>
            <a:ext cx="3232681" cy="238516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10FB41F-533B-4F96-AA62-80B4BD938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32" y="4465374"/>
            <a:ext cx="5124450" cy="17716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497D66CE-DFEC-460A-9A23-897F35BC0858}"/>
              </a:ext>
            </a:extLst>
          </p:cNvPr>
          <p:cNvCxnSpPr>
            <a:cxnSpLocks/>
          </p:cNvCxnSpPr>
          <p:nvPr/>
        </p:nvCxnSpPr>
        <p:spPr>
          <a:xfrm>
            <a:off x="7754374" y="3628103"/>
            <a:ext cx="0" cy="963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FC06ECED-4E80-4883-9A02-364EC5BE7ED6}"/>
              </a:ext>
            </a:extLst>
          </p:cNvPr>
          <p:cNvSpPr txBox="1"/>
          <p:nvPr/>
        </p:nvSpPr>
        <p:spPr>
          <a:xfrm>
            <a:off x="846908" y="6248739"/>
            <a:ext cx="94179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>
                <a:cs typeface="Calibri Light"/>
              </a:rPr>
              <a:t>NOTA:</a:t>
            </a:r>
            <a:r>
              <a:rPr lang="nl-NL">
                <a:cs typeface="Calibri Light"/>
              </a:rPr>
              <a:t> De formaten worden vergeleken met de </a:t>
            </a:r>
            <a:r>
              <a:rPr lang="nl-NL">
                <a:cs typeface="Calibri Light"/>
                <a:hlinkClick r:id="rId4"/>
              </a:rPr>
              <a:t>officiële lijst formaten van de EU Publications Office</a:t>
            </a:r>
            <a:r>
              <a:rPr lang="nl-NL">
                <a:cs typeface="Calibri Light"/>
              </a:rPr>
              <a:t>, zodat dezelfde codelijst in beide talen (ISO en DCAT) gebruikt kan worden.</a:t>
            </a:r>
          </a:p>
        </p:txBody>
      </p:sp>
    </p:spTree>
    <p:extLst>
      <p:ext uri="{BB962C8B-B14F-4D97-AF65-F5344CB8AC3E}">
        <p14:creationId xmlns:p14="http://schemas.microsoft.com/office/powerpoint/2010/main" val="130219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3A81-807E-499D-A544-2B22F875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Mapping</a:t>
            </a:r>
            <a:r>
              <a:rPr lang="nl-BE"/>
              <a:t> regels (</a:t>
            </a:r>
            <a:r>
              <a:rPr lang="nl-BE" err="1"/>
              <a:t>recap</a:t>
            </a:r>
            <a:r>
              <a:rPr lang="nl-BE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3671A-7FDC-418D-87E1-E98186592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cs typeface="Calibri Light"/>
              </a:rPr>
              <a:t>Indien het ISO-record </a:t>
            </a:r>
            <a:r>
              <a:rPr lang="nl-NL" err="1">
                <a:ea typeface="+mn-lt"/>
                <a:cs typeface="+mn-lt"/>
              </a:rPr>
              <a:t>MD_ScopeCode</a:t>
            </a:r>
            <a:r>
              <a:rPr lang="nl-NL">
                <a:ea typeface="+mn-lt"/>
                <a:cs typeface="+mn-lt"/>
              </a:rPr>
              <a:t> de waarde </a:t>
            </a:r>
            <a:r>
              <a:rPr lang="nl-NL" i="1">
                <a:ea typeface="+mn-lt"/>
                <a:cs typeface="+mn-lt"/>
              </a:rPr>
              <a:t>service</a:t>
            </a:r>
            <a:r>
              <a:rPr lang="nl-NL">
                <a:ea typeface="+mn-lt"/>
                <a:cs typeface="+mn-lt"/>
              </a:rPr>
              <a:t> heeft, dan wordt het een DCAT-</a:t>
            </a:r>
            <a:r>
              <a:rPr lang="nl-NL" err="1">
                <a:ea typeface="+mn-lt"/>
                <a:cs typeface="+mn-lt"/>
              </a:rPr>
              <a:t>dataservice</a:t>
            </a:r>
            <a:r>
              <a:rPr lang="nl-NL">
                <a:ea typeface="+mn-lt"/>
                <a:cs typeface="+mn-lt"/>
              </a:rPr>
              <a:t> </a:t>
            </a:r>
            <a:endParaRPr lang="nl-NL"/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77E81-371A-4866-9E09-4096190E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2D380-FDCD-40D0-9A3A-2F80FCDD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25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81353E-7645-4E88-8F22-CDD489F24C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Het aanmaken van een DCAT-</a:t>
            </a:r>
            <a:r>
              <a:rPr lang="nl-BE" err="1"/>
              <a:t>Dataservice</a:t>
            </a:r>
            <a:r>
              <a:rPr lang="nl-BE"/>
              <a:t> op basis van ISO-metadata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0542433-9859-4379-BCB4-00FA4433AA78}"/>
              </a:ext>
            </a:extLst>
          </p:cNvPr>
          <p:cNvGraphicFramePr>
            <a:graphicFrameLocks/>
          </p:cNvGraphicFramePr>
          <p:nvPr/>
        </p:nvGraphicFramePr>
        <p:xfrm>
          <a:off x="968829" y="2846251"/>
          <a:ext cx="52578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5145038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32605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err="1"/>
                        <a:t>GeoDCAT</a:t>
                      </a:r>
                      <a:r>
                        <a:rPr lang="nl-BE"/>
                        <a:t>-AP VL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2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/>
                        <a:t>Beschrijving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err="1"/>
                        <a:t>endpointBeschrijving</a:t>
                      </a:r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7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err="1"/>
                        <a:t>serviceOperations</a:t>
                      </a:r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endpointURL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78564"/>
                  </a:ext>
                </a:extLst>
              </a:tr>
            </a:tbl>
          </a:graphicData>
        </a:graphic>
      </p:graphicFrame>
      <p:sp>
        <p:nvSpPr>
          <p:cNvPr id="10" name="Tekstvak 9">
            <a:extLst>
              <a:ext uri="{FF2B5EF4-FFF2-40B4-BE49-F238E27FC236}">
                <a16:creationId xmlns:a16="http://schemas.microsoft.com/office/drawing/2014/main" id="{24A7D546-8F60-46CB-9C40-6F5AD5B29018}"/>
              </a:ext>
            </a:extLst>
          </p:cNvPr>
          <p:cNvSpPr txBox="1"/>
          <p:nvPr/>
        </p:nvSpPr>
        <p:spPr>
          <a:xfrm>
            <a:off x="883104" y="5106761"/>
            <a:ext cx="101563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Voor elk type van service zal één service operatie naar </a:t>
            </a:r>
            <a:br>
              <a:rPr lang="nl-NL"/>
            </a:br>
            <a:r>
              <a:rPr lang="nl-NL"/>
              <a:t>het GeoDCAT-AP element ‘endpointURL’ </a:t>
            </a:r>
            <a:r>
              <a:rPr lang="nl-NL" err="1"/>
              <a:t>gemapt</a:t>
            </a:r>
            <a:r>
              <a:rPr lang="nl-NL"/>
              <a:t> worden</a:t>
            </a:r>
          </a:p>
          <a:p>
            <a:r>
              <a:rPr lang="nl-NL">
                <a:cs typeface="Calibri Light"/>
              </a:rPr>
              <a:t>Hetzelfde voor de ‘</a:t>
            </a:r>
            <a:r>
              <a:rPr lang="nl-NL" err="1">
                <a:cs typeface="Calibri Light"/>
              </a:rPr>
              <a:t>endpointBeschrijving</a:t>
            </a:r>
            <a:r>
              <a:rPr lang="nl-NL">
                <a:cs typeface="Calibri Light"/>
              </a:rPr>
              <a:t>’. 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7C6231E-C4D6-4C11-9FB0-6B9CCA22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696" y="2215333"/>
            <a:ext cx="3660207" cy="2891427"/>
          </a:xfrm>
          <a:prstGeom prst="rect">
            <a:avLst/>
          </a:prstGeom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FC5E0C4B-F7B6-4E41-90D0-BAD4FEC25DDD}"/>
              </a:ext>
            </a:extLst>
          </p:cNvPr>
          <p:cNvCxnSpPr>
            <a:cxnSpLocks/>
          </p:cNvCxnSpPr>
          <p:nvPr/>
        </p:nvCxnSpPr>
        <p:spPr>
          <a:xfrm flipH="1" flipV="1">
            <a:off x="5820698" y="3588776"/>
            <a:ext cx="878485" cy="902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0BE8FA0F-FE27-41BA-B363-F65A13B0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74" y="4940010"/>
            <a:ext cx="5076825" cy="1876425"/>
          </a:xfrm>
          <a:prstGeom prst="rect">
            <a:avLst/>
          </a:prstGeom>
        </p:spPr>
      </p:pic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690EC17E-6E8B-4940-B2D6-5EDD0787334D}"/>
              </a:ext>
            </a:extLst>
          </p:cNvPr>
          <p:cNvCxnSpPr>
            <a:cxnSpLocks/>
          </p:cNvCxnSpPr>
          <p:nvPr/>
        </p:nvCxnSpPr>
        <p:spPr>
          <a:xfrm flipH="1" flipV="1">
            <a:off x="5820698" y="4083494"/>
            <a:ext cx="878485" cy="2465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7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055F-DB34-42AE-BEFD-72139B85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Bijkomende identificatie Distributies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8290-F751-4A5C-89FD-3A2887854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err="1"/>
              <a:t>Use</a:t>
            </a:r>
            <a:r>
              <a:rPr lang="nl-BE"/>
              <a:t> case: </a:t>
            </a:r>
          </a:p>
          <a:p>
            <a:r>
              <a:rPr lang="nl-BE"/>
              <a:t>   “als catalogus-gebruiker wil ik op basis van de beschrijving van een distributie/dataset kunnen integreren met data-ontsluitende-applicaties (b.v. visualisaties)”</a:t>
            </a:r>
          </a:p>
          <a:p>
            <a:endParaRPr lang="nl-BE"/>
          </a:p>
          <a:p>
            <a:r>
              <a:rPr lang="nl-BE" err="1"/>
              <a:t>Geopunt</a:t>
            </a:r>
            <a:r>
              <a:rPr lang="nl-BE"/>
              <a:t>-case:</a:t>
            </a:r>
            <a:endParaRPr lang="nl-BE">
              <a:cs typeface="Calibri Light"/>
            </a:endParaRPr>
          </a:p>
          <a:p>
            <a:r>
              <a:rPr lang="nl-BE"/>
              <a:t>    Gebruikt de kennis van een ISO-distributie met als protocol </a:t>
            </a:r>
            <a:r>
              <a:rPr lang="nl-BE" err="1"/>
              <a:t>GetMap</a:t>
            </a:r>
            <a:r>
              <a:rPr lang="nl-BE"/>
              <a:t> om een 'kaart-knop' (verwijzing naar de kaart-visualisatie) te activeren.</a:t>
            </a:r>
            <a:endParaRPr lang="nl-BE"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A39CC-BD1D-4B88-BB27-A5587023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EC182-B319-4748-861C-B155B9FF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26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C61690-23B6-4DDD-82A7-1B465001E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10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055F-DB34-42AE-BEFD-72139B85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Bijkomende identificatie Distributies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8290-F751-4A5C-89FD-3A2887854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De ISO-distributie met protocol </a:t>
            </a:r>
            <a:r>
              <a:rPr lang="nl-BE" err="1"/>
              <a:t>GetMap</a:t>
            </a:r>
            <a:r>
              <a:rPr lang="nl-BE"/>
              <a:t> verwijst naar een specifieke </a:t>
            </a:r>
            <a:r>
              <a:rPr lang="nl-BE" i="1"/>
              <a:t>data-laag</a:t>
            </a:r>
            <a:r>
              <a:rPr lang="nl-BE"/>
              <a:t> in een dataservice.</a:t>
            </a:r>
          </a:p>
          <a:p>
            <a:endParaRPr lang="nl-BE"/>
          </a:p>
          <a:p>
            <a:r>
              <a:rPr lang="nl-BE"/>
              <a:t>De ISO-</a:t>
            </a:r>
            <a:r>
              <a:rPr lang="nl-BE" err="1"/>
              <a:t>url</a:t>
            </a:r>
            <a:r>
              <a:rPr lang="nl-BE"/>
              <a:t> is een referentie naar een gelimiteerde set van de data (geografische beperkt / of beperkt in aantal entiteiten) </a:t>
            </a:r>
            <a:endParaRPr lang="nl-BE">
              <a:cs typeface="Calibri Light"/>
            </a:endParaRPr>
          </a:p>
          <a:p>
            <a:r>
              <a:rPr lang="nl-BE"/>
              <a:t>Dit is een door INSPIRE opgelegde afspraak om zo geen </a:t>
            </a:r>
            <a:r>
              <a:rPr lang="nl-BE" err="1"/>
              <a:t>accidentiële</a:t>
            </a:r>
            <a:r>
              <a:rPr lang="nl-BE"/>
              <a:t> overbelasting van client / server te hebben.</a:t>
            </a:r>
            <a:endParaRPr lang="nl-BE">
              <a:cs typeface="Calibri Light"/>
            </a:endParaRPr>
          </a:p>
          <a:p>
            <a:endParaRPr lang="nl-BE"/>
          </a:p>
          <a:p>
            <a:r>
              <a:rPr lang="nl-BE"/>
              <a:t>   </a:t>
            </a:r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A39CC-BD1D-4B88-BB27-A5587023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EC182-B319-4748-861C-B155B9FF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27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C61690-23B6-4DDD-82A7-1B465001E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36385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055F-DB34-42AE-BEFD-72139B85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Bijkomende identificatie Distributies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8290-F751-4A5C-89FD-3A2887854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nl-BE"/>
              <a:t>De ISO-distributie met protocol </a:t>
            </a:r>
            <a:r>
              <a:rPr lang="nl-BE" err="1"/>
              <a:t>GetMap</a:t>
            </a:r>
            <a:r>
              <a:rPr lang="nl-BE"/>
              <a:t> verwijst een specifieke </a:t>
            </a:r>
            <a:r>
              <a:rPr lang="nl-BE" i="1"/>
              <a:t>data-laag</a:t>
            </a:r>
            <a:r>
              <a:rPr lang="nl-BE"/>
              <a:t> in een dataservice.</a:t>
            </a:r>
          </a:p>
          <a:p>
            <a:endParaRPr lang="nl-BE"/>
          </a:p>
          <a:p>
            <a:r>
              <a:rPr lang="nl-BE"/>
              <a:t>Dit is dicht bij de “download/file” interpretatie die we aangenomen hebben (</a:t>
            </a:r>
            <a:r>
              <a:rPr lang="nl-BE" err="1"/>
              <a:t>webinar</a:t>
            </a:r>
            <a:r>
              <a:rPr lang="nl-BE"/>
              <a:t> 1) voor distributies. </a:t>
            </a:r>
          </a:p>
          <a:p>
            <a:endParaRPr lang="nl-BE"/>
          </a:p>
          <a:p>
            <a:r>
              <a:rPr lang="nl-BE"/>
              <a:t>Bepalende informatie is de “laag” parameter in een geografische dataservice. Dit bepaalt de volledige inhoud van de dataset.</a:t>
            </a:r>
            <a:endParaRPr lang="nl-BE">
              <a:cs typeface="Calibri Light"/>
            </a:endParaRPr>
          </a:p>
          <a:p>
            <a:r>
              <a:rPr lang="nl-BE"/>
              <a:t>“Downloadbaarheid” is in principe mogelijk: de dataservice </a:t>
            </a:r>
            <a:r>
              <a:rPr lang="nl-BE" err="1"/>
              <a:t>protocols</a:t>
            </a:r>
            <a:r>
              <a:rPr lang="nl-BE"/>
              <a:t> zijn daartoe in staat, maar om zo de volledige dataset te bekomen is niet erg efficiënt.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A39CC-BD1D-4B88-BB27-A5587023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EC182-B319-4748-861C-B155B9FF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28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C61690-23B6-4DDD-82A7-1B465001E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390769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37D1-07B7-4146-B313-E2B0B561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Bijkomende identificatie Distributies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F944-0459-46B8-AADC-4C0B7001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nl-BE" dirty="0">
                <a:cs typeface="Calibri Light"/>
              </a:rPr>
              <a:t>Als het ISO-</a:t>
            </a:r>
            <a:r>
              <a:rPr lang="nl-BE" dirty="0">
                <a:ea typeface="+mn-lt"/>
                <a:cs typeface="+mn-lt"/>
              </a:rPr>
              <a:t>record voor </a:t>
            </a:r>
            <a:r>
              <a:rPr lang="nl-BE" dirty="0" err="1">
                <a:ea typeface="+mn-lt"/>
                <a:cs typeface="+mn-lt"/>
              </a:rPr>
              <a:t>MD_ScopeCode</a:t>
            </a:r>
            <a:r>
              <a:rPr lang="nl-BE" dirty="0">
                <a:ea typeface="+mn-lt"/>
                <a:cs typeface="+mn-lt"/>
              </a:rPr>
              <a:t> de waarde </a:t>
            </a:r>
            <a:r>
              <a:rPr lang="nl-BE" i="1" dirty="0">
                <a:ea typeface="+mn-lt"/>
                <a:cs typeface="+mn-lt"/>
              </a:rPr>
              <a:t>dataset</a:t>
            </a:r>
            <a:r>
              <a:rPr lang="nl-BE" dirty="0">
                <a:ea typeface="+mn-lt"/>
                <a:cs typeface="+mn-lt"/>
              </a:rPr>
              <a:t> heeft,</a:t>
            </a:r>
            <a:br>
              <a:rPr lang="nl-BE" dirty="0">
                <a:ea typeface="+mn-lt"/>
                <a:cs typeface="+mn-lt"/>
              </a:rPr>
            </a:br>
            <a:r>
              <a:rPr lang="nl-BE" dirty="0">
                <a:ea typeface="+mn-lt"/>
                <a:cs typeface="+mn-lt"/>
              </a:rPr>
              <a:t>dan zijn de </a:t>
            </a:r>
            <a:r>
              <a:rPr lang="nl-BE" dirty="0" err="1">
                <a:ea typeface="+mn-lt"/>
                <a:cs typeface="+mn-lt"/>
              </a:rPr>
              <a:t>transferOptions</a:t>
            </a:r>
            <a:r>
              <a:rPr lang="nl-BE" dirty="0">
                <a:ea typeface="+mn-lt"/>
                <a:cs typeface="+mn-lt"/>
              </a:rPr>
              <a:t> &gt; </a:t>
            </a:r>
            <a:r>
              <a:rPr lang="nl-BE" dirty="0" err="1">
                <a:ea typeface="+mn-lt"/>
                <a:cs typeface="+mn-lt"/>
              </a:rPr>
              <a:t>CI_OnlineResources</a:t>
            </a:r>
            <a:r>
              <a:rPr lang="nl-BE" dirty="0">
                <a:ea typeface="+mn-lt"/>
                <a:cs typeface="+mn-lt"/>
              </a:rPr>
              <a:t> waarvoor </a:t>
            </a:r>
            <a:endParaRPr lang="nl-BE" dirty="0"/>
          </a:p>
          <a:p>
            <a:r>
              <a:rPr lang="nl-BE" dirty="0"/>
              <a:t>protocol </a:t>
            </a:r>
            <a:r>
              <a:rPr lang="nl-BE" b="1" dirty="0">
                <a:ea typeface="+mn-lt"/>
                <a:cs typeface="+mn-lt"/>
              </a:rPr>
              <a:t>∈</a:t>
            </a:r>
            <a:r>
              <a:rPr lang="nl-BE" dirty="0"/>
              <a:t> {</a:t>
            </a:r>
            <a:endParaRPr lang="nl-BE" dirty="0">
              <a:cs typeface="Calibri Light"/>
            </a:endParaRPr>
          </a:p>
          <a:p>
            <a:r>
              <a:rPr lang="en-US" dirty="0">
                <a:solidFill>
                  <a:srgbClr val="373636"/>
                </a:solidFill>
              </a:rPr>
              <a:t>	</a:t>
            </a:r>
            <a:r>
              <a:rPr lang="en-US" dirty="0" err="1">
                <a:solidFill>
                  <a:srgbClr val="373636"/>
                </a:solidFill>
              </a:rPr>
              <a:t>getMap</a:t>
            </a:r>
            <a:r>
              <a:rPr lang="en-US" dirty="0">
                <a:solidFill>
                  <a:srgbClr val="373636"/>
                </a:solidFill>
              </a:rPr>
              <a:t>/</a:t>
            </a:r>
            <a:r>
              <a:rPr lang="en-US" dirty="0" err="1">
                <a:solidFill>
                  <a:srgbClr val="373636"/>
                </a:solidFill>
              </a:rPr>
              <a:t>getTile</a:t>
            </a:r>
            <a:r>
              <a:rPr lang="en-US" dirty="0">
                <a:solidFill>
                  <a:srgbClr val="373636"/>
                </a:solidFill>
              </a:rPr>
              <a:t>, </a:t>
            </a:r>
            <a:r>
              <a:rPr lang="en-US" dirty="0" err="1">
                <a:solidFill>
                  <a:srgbClr val="373636"/>
                </a:solidFill>
              </a:rPr>
              <a:t>getFeature</a:t>
            </a:r>
            <a:r>
              <a:rPr lang="en-US" dirty="0">
                <a:solidFill>
                  <a:srgbClr val="373636"/>
                </a:solidFill>
              </a:rPr>
              <a:t>/</a:t>
            </a:r>
            <a:r>
              <a:rPr lang="en-US" dirty="0" err="1">
                <a:solidFill>
                  <a:srgbClr val="373636"/>
                </a:solidFill>
              </a:rPr>
              <a:t>getCoverage</a:t>
            </a:r>
            <a:r>
              <a:rPr lang="en-US" dirty="0">
                <a:solidFill>
                  <a:srgbClr val="373636"/>
                </a:solidFill>
              </a:rPr>
              <a:t>} </a:t>
            </a:r>
            <a:endParaRPr lang="en-US" dirty="0">
              <a:solidFill>
                <a:srgbClr val="373636"/>
              </a:solidFill>
              <a:cs typeface="Calibri Light"/>
            </a:endParaRPr>
          </a:p>
          <a:p>
            <a:endParaRPr lang="en-US" dirty="0">
              <a:cs typeface="Calibri Light"/>
            </a:endParaRPr>
          </a:p>
          <a:p>
            <a:r>
              <a:rPr lang="en-US" dirty="0">
                <a:cs typeface="Calibri Light"/>
              </a:rPr>
              <a:t>en </a:t>
            </a:r>
            <a:r>
              <a:rPr lang="en-US" dirty="0" err="1">
                <a:cs typeface="Calibri Light"/>
              </a:rPr>
              <a:t>informatie</a:t>
            </a:r>
            <a:r>
              <a:rPr lang="en-US" dirty="0">
                <a:cs typeface="Calibri Light"/>
              </a:rPr>
              <a:t> over de </a:t>
            </a:r>
            <a:r>
              <a:rPr lang="en-US" dirty="0" err="1">
                <a:cs typeface="Calibri Light"/>
              </a:rPr>
              <a:t>laag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beschikbaar</a:t>
            </a:r>
            <a:r>
              <a:rPr lang="en-US" dirty="0">
                <a:cs typeface="Calibri Light"/>
              </a:rPr>
              <a:t> is, te </a:t>
            </a:r>
            <a:r>
              <a:rPr lang="en-US" dirty="0" err="1">
                <a:cs typeface="Calibri Light"/>
              </a:rPr>
              <a:t>mappen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als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een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distributie</a:t>
            </a:r>
            <a:r>
              <a:rPr lang="en-US" dirty="0">
                <a:cs typeface="Calibri Light"/>
              </a:rPr>
              <a:t>.</a:t>
            </a:r>
          </a:p>
          <a:p>
            <a:endParaRPr lang="en-US" dirty="0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cs typeface="Calibri Light"/>
              </a:rPr>
              <a:t>accessURL</a:t>
            </a:r>
            <a:r>
              <a:rPr lang="en-US" dirty="0">
                <a:cs typeface="Calibri Light"/>
              </a:rPr>
              <a:t> : (GDI-Vlaanderen) </a:t>
            </a:r>
            <a:r>
              <a:rPr lang="en-US" dirty="0" err="1">
                <a:cs typeface="Calibri Light"/>
              </a:rPr>
              <a:t>gelimiteerde</a:t>
            </a:r>
            <a:r>
              <a:rPr lang="en-US" dirty="0">
                <a:cs typeface="Calibri Light"/>
              </a:rPr>
              <a:t> URL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alibri Light"/>
              </a:rPr>
              <a:t>wordtAangebodenDoor : </a:t>
            </a:r>
            <a:r>
              <a:rPr lang="en-US" dirty="0" err="1">
                <a:cs typeface="Calibri Light"/>
              </a:rPr>
              <a:t>dataservice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waarnaar</a:t>
            </a:r>
            <a:r>
              <a:rPr lang="en-US" dirty="0">
                <a:cs typeface="Calibri Light"/>
              </a:rPr>
              <a:t> de </a:t>
            </a:r>
            <a:r>
              <a:rPr lang="en-US" dirty="0" err="1">
                <a:cs typeface="Calibri Light"/>
              </a:rPr>
              <a:t>vraag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kan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gesteld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worden</a:t>
            </a:r>
            <a:endParaRPr lang="en-US" dirty="0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cs typeface="Calibri Light"/>
              </a:rPr>
              <a:t>Laag</a:t>
            </a:r>
            <a:r>
              <a:rPr lang="en-US" dirty="0">
                <a:cs typeface="Calibri Light"/>
              </a:rPr>
              <a:t> (nieuwe </a:t>
            </a:r>
            <a:r>
              <a:rPr lang="en-US" dirty="0" err="1">
                <a:cs typeface="Calibri Light"/>
              </a:rPr>
              <a:t>eigenschap</a:t>
            </a:r>
            <a:r>
              <a:rPr lang="en-US" dirty="0">
                <a:cs typeface="Calibri Light"/>
              </a:rPr>
              <a:t>): de </a:t>
            </a:r>
            <a:r>
              <a:rPr lang="en-US" dirty="0" err="1">
                <a:cs typeface="Calibri Light"/>
              </a:rPr>
              <a:t>laag</a:t>
            </a:r>
            <a:r>
              <a:rPr lang="en-US" dirty="0">
                <a:cs typeface="Calibri Light"/>
              </a:rPr>
              <a:t> (layer) parameter die de </a:t>
            </a:r>
            <a:r>
              <a:rPr lang="en-US" dirty="0" err="1">
                <a:cs typeface="Calibri Light"/>
              </a:rPr>
              <a:t>distributie</a:t>
            </a:r>
            <a:r>
              <a:rPr lang="en-US" dirty="0">
                <a:cs typeface="Calibri Light"/>
              </a:rPr>
              <a:t>-data </a:t>
            </a:r>
            <a:r>
              <a:rPr lang="en-US" dirty="0" err="1">
                <a:cs typeface="Calibri Light"/>
              </a:rPr>
              <a:t>identificeert</a:t>
            </a:r>
            <a:r>
              <a:rPr lang="en-US" dirty="0">
                <a:cs typeface="Calibri Light"/>
              </a:rPr>
              <a:t> in </a:t>
            </a:r>
            <a:r>
              <a:rPr lang="en-US" dirty="0" err="1">
                <a:cs typeface="Calibri Light"/>
              </a:rPr>
              <a:t>een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geografische</a:t>
            </a:r>
            <a:r>
              <a:rPr lang="en-US" dirty="0">
                <a:cs typeface="Calibri Light"/>
              </a:rPr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cs typeface="Calibri Light"/>
              </a:rPr>
              <a:t>Beschrijving</a:t>
            </a:r>
            <a:r>
              <a:rPr lang="en-US" dirty="0">
                <a:cs typeface="Calibri Light"/>
              </a:rPr>
              <a:t>: </a:t>
            </a:r>
            <a:r>
              <a:rPr lang="en-US" dirty="0" err="1">
                <a:cs typeface="Calibri Light"/>
              </a:rPr>
              <a:t>toevoegen</a:t>
            </a:r>
            <a:r>
              <a:rPr lang="en-US" dirty="0">
                <a:cs typeface="Calibri Light"/>
              </a:rPr>
              <a:t> van </a:t>
            </a:r>
            <a:r>
              <a:rPr lang="en-US" dirty="0" err="1">
                <a:cs typeface="Calibri Light"/>
              </a:rPr>
              <a:t>een</a:t>
            </a:r>
            <a:r>
              <a:rPr lang="en-US" dirty="0">
                <a:cs typeface="Calibri Light"/>
              </a:rPr>
              <a:t> default </a:t>
            </a:r>
            <a:r>
              <a:rPr lang="en-US" dirty="0" err="1">
                <a:cs typeface="Calibri Light"/>
              </a:rPr>
              <a:t>boodschap</a:t>
            </a:r>
            <a:r>
              <a:rPr lang="en-US" dirty="0">
                <a:cs typeface="Calibri Light"/>
              </a:rPr>
              <a:t>: “De </a:t>
            </a:r>
            <a:r>
              <a:rPr lang="en-US" dirty="0" err="1">
                <a:cs typeface="Calibri Light"/>
              </a:rPr>
              <a:t>accessURL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verwijst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naar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een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gelimiteerde</a:t>
            </a:r>
            <a:r>
              <a:rPr lang="en-US" dirty="0">
                <a:cs typeface="Calibri Light"/>
              </a:rPr>
              <a:t> set van </a:t>
            </a:r>
            <a:r>
              <a:rPr lang="en-US" dirty="0" err="1">
                <a:cs typeface="Calibri Light"/>
              </a:rPr>
              <a:t>gegevens</a:t>
            </a:r>
            <a:r>
              <a:rPr lang="en-US" dirty="0">
                <a:cs typeface="Calibri Light"/>
              </a:rPr>
              <a:t>, </a:t>
            </a:r>
            <a:r>
              <a:rPr lang="en-US" dirty="0" err="1">
                <a:cs typeface="Calibri Light"/>
              </a:rPr>
              <a:t>volgens</a:t>
            </a:r>
            <a:r>
              <a:rPr lang="en-US" dirty="0">
                <a:cs typeface="Calibri Light"/>
              </a:rPr>
              <a:t> de GDI-Vlaanderen </a:t>
            </a:r>
            <a:r>
              <a:rPr lang="en-US" dirty="0" err="1">
                <a:cs typeface="Calibri Light"/>
              </a:rPr>
              <a:t>afspraken</a:t>
            </a:r>
            <a:r>
              <a:rPr lang="en-US" dirty="0">
                <a:cs typeface="Calibri Light"/>
              </a:rPr>
              <a:t>”. </a:t>
            </a:r>
          </a:p>
          <a:p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CFCB9-DC56-4A59-9F75-82C6477AD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A3483-BF74-46E2-B3AE-9159C607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29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4FE4C9-F712-4C96-B3EA-BD3D55029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voorstel</a:t>
            </a:r>
          </a:p>
        </p:txBody>
      </p:sp>
    </p:spTree>
    <p:extLst>
      <p:ext uri="{BB962C8B-B14F-4D97-AF65-F5344CB8AC3E}">
        <p14:creationId xmlns:p14="http://schemas.microsoft.com/office/powerpoint/2010/main" val="335126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36018-22DA-4188-9C90-A7BF82E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cs typeface="Calibri"/>
              </a:rPr>
              <a:t>Huisregels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6FFEADA-CD84-41FF-9D3E-F06D2EE2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75BA15D-AA00-4218-9F8B-D73A1B69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3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525F236-C657-4569-9160-104427C5D4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7B6DF05-53F0-4657-9E7A-5E9275A9DCAF}"/>
              </a:ext>
            </a:extLst>
          </p:cNvPr>
          <p:cNvSpPr/>
          <p:nvPr/>
        </p:nvSpPr>
        <p:spPr>
          <a:xfrm>
            <a:off x="1381733" y="1981979"/>
            <a:ext cx="4649856" cy="199610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  <a:cs typeface="Calibri Light"/>
              </a:rPr>
              <a:t>De microfoon van de deelnemers staat op </a:t>
            </a:r>
            <a:r>
              <a:rPr lang="nl-NL" b="1">
                <a:solidFill>
                  <a:schemeClr val="tx1"/>
                </a:solidFill>
                <a:cs typeface="Calibri Light"/>
              </a:rPr>
              <a:t>mute</a:t>
            </a:r>
            <a:r>
              <a:rPr lang="nl-NL">
                <a:solidFill>
                  <a:schemeClr val="tx1"/>
                </a:solidFill>
                <a:cs typeface="Calibri Light"/>
              </a:rPr>
              <a:t>.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D0E6375-CD09-473D-B4AF-4BB25C9AACAD}"/>
              </a:ext>
            </a:extLst>
          </p:cNvPr>
          <p:cNvSpPr/>
          <p:nvPr/>
        </p:nvSpPr>
        <p:spPr>
          <a:xfrm>
            <a:off x="6031590" y="1981979"/>
            <a:ext cx="4694679" cy="194231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solidFill>
                  <a:schemeClr val="bg1"/>
                </a:solidFill>
                <a:cs typeface="Calibri Light"/>
              </a:rPr>
              <a:t>Steek je </a:t>
            </a:r>
            <a:r>
              <a:rPr lang="nl-NL" b="1">
                <a:solidFill>
                  <a:schemeClr val="bg1"/>
                </a:solidFill>
                <a:cs typeface="Calibri Light"/>
              </a:rPr>
              <a:t>hand</a:t>
            </a:r>
            <a:r>
              <a:rPr lang="nl-NL">
                <a:solidFill>
                  <a:schemeClr val="bg1"/>
                </a:solidFill>
                <a:cs typeface="Calibri Light"/>
              </a:rPr>
              <a:t> op indien je iets wil zeggen. Interactie wordt aangemoedigd!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94009F0-2D5C-4C49-AFB3-24C960792D91}"/>
              </a:ext>
            </a:extLst>
          </p:cNvPr>
          <p:cNvSpPr/>
          <p:nvPr/>
        </p:nvSpPr>
        <p:spPr>
          <a:xfrm>
            <a:off x="1381732" y="3942229"/>
            <a:ext cx="4649856" cy="194231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solidFill>
                  <a:schemeClr val="bg1"/>
                </a:solidFill>
                <a:cs typeface="Calibri Light"/>
              </a:rPr>
              <a:t>Vragen en suggesties kunnen ook steeds gecommuniceerd worden via de </a:t>
            </a:r>
            <a:r>
              <a:rPr lang="nl-NL" b="1">
                <a:solidFill>
                  <a:schemeClr val="bg1"/>
                </a:solidFill>
                <a:cs typeface="Calibri Light"/>
              </a:rPr>
              <a:t>chat functie</a:t>
            </a:r>
            <a:r>
              <a:rPr lang="nl-NL">
                <a:solidFill>
                  <a:schemeClr val="bg1"/>
                </a:solidFill>
                <a:cs typeface="Calibri Light"/>
              </a:rPr>
              <a:t>.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943B92CF-5419-4544-9276-DA50565FBCD3}"/>
              </a:ext>
            </a:extLst>
          </p:cNvPr>
          <p:cNvSpPr/>
          <p:nvPr/>
        </p:nvSpPr>
        <p:spPr>
          <a:xfrm>
            <a:off x="6031589" y="3933265"/>
            <a:ext cx="4694679" cy="1951284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Calibri Light"/>
              </a:rPr>
              <a:t>Ja/nee vragen</a:t>
            </a:r>
            <a:r>
              <a:rPr lang="nl-NL">
                <a:solidFill>
                  <a:schemeClr val="tx1"/>
                </a:solidFill>
                <a:cs typeface="Calibri Light"/>
              </a:rPr>
              <a:t> kan je beantwoorden </a:t>
            </a:r>
          </a:p>
          <a:p>
            <a:pPr algn="ctr"/>
            <a:r>
              <a:rPr lang="nl-NL">
                <a:solidFill>
                  <a:schemeClr val="tx1"/>
                </a:solidFill>
                <a:cs typeface="Calibri Light"/>
              </a:rPr>
              <a:t>via de chat:</a:t>
            </a:r>
          </a:p>
          <a:p>
            <a:pPr algn="ctr"/>
            <a:endParaRPr lang="nl-NL">
              <a:solidFill>
                <a:schemeClr val="tx1"/>
              </a:solidFill>
              <a:cs typeface="Calibri Light"/>
            </a:endParaRPr>
          </a:p>
          <a:p>
            <a:pPr algn="ctr"/>
            <a:r>
              <a:rPr lang="nl-NL" sz="1600">
                <a:solidFill>
                  <a:schemeClr val="tx1"/>
                </a:solidFill>
                <a:cs typeface="Calibri Light"/>
              </a:rPr>
              <a:t>Ja= +1</a:t>
            </a:r>
          </a:p>
          <a:p>
            <a:pPr algn="ctr"/>
            <a:r>
              <a:rPr lang="nl-NL" sz="1600">
                <a:solidFill>
                  <a:schemeClr val="tx1"/>
                </a:solidFill>
                <a:cs typeface="Calibri Light"/>
              </a:rPr>
              <a:t>Nee= -1</a:t>
            </a:r>
          </a:p>
          <a:p>
            <a:pPr algn="ctr"/>
            <a:r>
              <a:rPr lang="nl-NL" sz="1600">
                <a:solidFill>
                  <a:schemeClr val="tx1"/>
                </a:solidFill>
                <a:cs typeface="Calibri Light"/>
              </a:rPr>
              <a:t>Neutraal= 0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E1875D96-9C81-4CE0-8D53-244FA7ADC5A8}"/>
              </a:ext>
            </a:extLst>
          </p:cNvPr>
          <p:cNvSpPr/>
          <p:nvPr/>
        </p:nvSpPr>
        <p:spPr>
          <a:xfrm>
            <a:off x="5485840" y="3329827"/>
            <a:ext cx="1219200" cy="12012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Afbeelding 12">
            <a:extLst>
              <a:ext uri="{FF2B5EF4-FFF2-40B4-BE49-F238E27FC236}">
                <a16:creationId xmlns:a16="http://schemas.microsoft.com/office/drawing/2014/main" id="{A6AA208E-029C-4D98-B6CC-B5DFC4A2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565" y="3518647"/>
            <a:ext cx="367553" cy="367553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414F480F-CF9A-4B8A-8B2C-6DA3FA2CF8AE}"/>
              </a:ext>
            </a:extLst>
          </p:cNvPr>
          <p:cNvSpPr txBox="1"/>
          <p:nvPr/>
        </p:nvSpPr>
        <p:spPr>
          <a:xfrm>
            <a:off x="5548032" y="3898526"/>
            <a:ext cx="107576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1000">
                <a:cs typeface="Calibri Light"/>
              </a:rPr>
              <a:t>Camera aanzetten wordt aangemoedigd</a:t>
            </a:r>
            <a:endParaRPr lang="nl-NL"/>
          </a:p>
        </p:txBody>
      </p:sp>
      <p:pic>
        <p:nvPicPr>
          <p:cNvPr id="14" name="Afbeelding 14">
            <a:extLst>
              <a:ext uri="{FF2B5EF4-FFF2-40B4-BE49-F238E27FC236}">
                <a16:creationId xmlns:a16="http://schemas.microsoft.com/office/drawing/2014/main" id="{E1D1E795-7550-44A8-A8A4-424FC16F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6870" y="4481"/>
            <a:ext cx="394448" cy="3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5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Topic 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Calibri"/>
                <a:cs typeface="Calibri"/>
              </a:rPr>
              <a:t>conformiteit</a:t>
            </a:r>
            <a:endParaRPr lang="nl-BE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21588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Conform met standaarden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>
                <a:cs typeface="Calibri Light"/>
              </a:rPr>
              <a:t>Naast het categoriseren met als doel de vindbaarheid te verhogen, kan er ook aangegeven worden aan welke standaarden een entiteit voldoet.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BE">
                <a:latin typeface="Calibri Light"/>
                <a:cs typeface="Calibri Light"/>
              </a:rPr>
              <a:t>Geen universele lijst van standaarden beschikbaar.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BE">
                <a:latin typeface="Calibri Light"/>
                <a:cs typeface="Calibri Light"/>
              </a:rPr>
              <a:t>Definitie standaard kan breed of erg nauw geïnterpreteerd worden.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BE">
                <a:latin typeface="Calibri Light"/>
                <a:cs typeface="Calibri Light"/>
              </a:rPr>
              <a:t>Sterke verbondenheid tussen standaarden en typering van een entiteit: </a:t>
            </a:r>
            <a:br>
              <a:rPr lang="nl-BE">
                <a:latin typeface="Calibri Light"/>
                <a:cs typeface="Calibri Light"/>
              </a:rPr>
            </a:br>
            <a:r>
              <a:rPr lang="nl-BE">
                <a:latin typeface="Calibri Light"/>
                <a:cs typeface="Calibri Light"/>
              </a:rPr>
              <a:t>b.v. een entiteit is van het type '</a:t>
            </a:r>
            <a:r>
              <a:rPr lang="nl-BE" err="1">
                <a:latin typeface="Calibri Light"/>
                <a:cs typeface="Calibri Light"/>
              </a:rPr>
              <a:t>registry</a:t>
            </a:r>
            <a:r>
              <a:rPr lang="nl-BE">
                <a:latin typeface="Calibri Light"/>
                <a:cs typeface="Calibri Light"/>
              </a:rPr>
              <a:t> service' als data aanbiedt volgens de ISO 19115 standaard.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31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Conforms </a:t>
            </a:r>
            <a:r>
              <a:rPr lang="nl-BE" err="1"/>
              <a:t>To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272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Conform met standaarden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32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Invulling per entiteit</a:t>
            </a: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C6F01867-A01B-436B-972D-741B12CAF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056104"/>
              </p:ext>
            </p:extLst>
          </p:nvPr>
        </p:nvGraphicFramePr>
        <p:xfrm>
          <a:off x="897188" y="1824355"/>
          <a:ext cx="10397621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406">
                  <a:extLst>
                    <a:ext uri="{9D8B030D-6E8A-4147-A177-3AD203B41FA5}">
                      <a16:colId xmlns:a16="http://schemas.microsoft.com/office/drawing/2014/main" val="3973797329"/>
                    </a:ext>
                  </a:extLst>
                </a:gridCol>
                <a:gridCol w="4362450">
                  <a:extLst>
                    <a:ext uri="{9D8B030D-6E8A-4147-A177-3AD203B41FA5}">
                      <a16:colId xmlns:a16="http://schemas.microsoft.com/office/drawing/2014/main" val="4179378770"/>
                    </a:ext>
                  </a:extLst>
                </a:gridCol>
                <a:gridCol w="323849">
                  <a:extLst>
                    <a:ext uri="{9D8B030D-6E8A-4147-A177-3AD203B41FA5}">
                      <a16:colId xmlns:a16="http://schemas.microsoft.com/office/drawing/2014/main" val="3986038580"/>
                    </a:ext>
                  </a:extLst>
                </a:gridCol>
                <a:gridCol w="3111916">
                  <a:extLst>
                    <a:ext uri="{9D8B030D-6E8A-4147-A177-3AD203B41FA5}">
                      <a16:colId xmlns:a16="http://schemas.microsoft.com/office/drawing/2014/main" val="898931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Klasse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definitie/gebruik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Toestand vandaag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85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Catalogus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Voorstel om niet op te nemen, wegens ontbrekende </a:t>
                      </a:r>
                      <a:r>
                        <a:rPr lang="nl-NL" err="1"/>
                        <a:t>use</a:t>
                      </a:r>
                      <a:r>
                        <a:rPr lang="nl-NL"/>
                        <a:t>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4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Catalogus Record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De (metadata) standaard volgens welke regels het hoofdonderwerp waarnaar de Catalogus Record verwijst, beschreven wordt. 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(nieuw in OSLO)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8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>
                          <a:latin typeface="Calibri Light"/>
                        </a:rPr>
                        <a:t>Een standaard, schema, applicatieprofiel, vocabularium waaraan de dataset voldoet.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Opgenomen in Metadata DCAT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4563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Distributie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>
                          <a:latin typeface="Calibri Light"/>
                        </a:rPr>
                        <a:t>Een standaard, schema, implementatie-model, applicatieprofiel, vocabularium waaraan de distributie voldoet.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(nieuw in OSLO)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8098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Dataservice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>
                          <a:latin typeface="Calibri Light"/>
                        </a:rPr>
                        <a:t>Een protocol (conform aan Protocol </a:t>
                      </a:r>
                      <a:r>
                        <a:rPr lang="nl-NL" sz="1800" b="0" i="0" u="none" strike="noStrike" noProof="0" err="1">
                          <a:latin typeface="Calibri Light"/>
                        </a:rPr>
                        <a:t>ipv</a:t>
                      </a:r>
                      <a:r>
                        <a:rPr lang="nl-NL" sz="1800" b="0" i="0" u="none" strike="noStrike" noProof="0">
                          <a:latin typeface="Calibri Light"/>
                        </a:rPr>
                        <a:t> aan Standaard) waaraan de dataservice voldoet.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Opgenomen in Metadata DCAT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938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8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Conform met standaarden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651671" cy="43117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>
                <a:latin typeface="Calibri Light"/>
                <a:cs typeface="Calibri Light"/>
              </a:rPr>
              <a:t>Voorgestelde waarden: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BE" err="1">
                <a:latin typeface="Calibri Light"/>
                <a:cs typeface="Calibri Light"/>
              </a:rPr>
              <a:t>URIs</a:t>
            </a:r>
            <a:r>
              <a:rPr lang="nl-BE">
                <a:latin typeface="Calibri Light"/>
                <a:cs typeface="Calibri Light"/>
              </a:rPr>
              <a:t> erkende data standaarden:</a:t>
            </a:r>
            <a:r>
              <a:rPr lang="nl-BE">
                <a:solidFill>
                  <a:srgbClr val="373636"/>
                </a:solidFill>
                <a:latin typeface="Calibri Light"/>
                <a:cs typeface="Calibri Light"/>
              </a:rPr>
              <a:t> </a:t>
            </a:r>
            <a:r>
              <a:rPr lang="nl-BE">
                <a:solidFill>
                  <a:srgbClr val="6B6B6B"/>
                </a:solidFill>
                <a:latin typeface="Calibri Light"/>
                <a:cs typeface="Calibri Light"/>
              </a:rPr>
              <a:t>Metadata DCAT, DCAT-AP Vlaanderen en GeoDCAT-AP Vlaanderen.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endParaRPr lang="nl-BE">
              <a:solidFill>
                <a:srgbClr val="6B6B6B"/>
              </a:solidFill>
              <a:latin typeface="Calibri Light"/>
              <a:cs typeface="Calibri Light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endParaRPr lang="nl-BE">
              <a:solidFill>
                <a:srgbClr val="6B6B6B"/>
              </a:solidFill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>
                <a:solidFill>
                  <a:srgbClr val="6B6B6B"/>
                </a:solidFill>
                <a:latin typeface="Calibri Light"/>
                <a:cs typeface="Calibri Light"/>
              </a:rPr>
              <a:t>De mapping van ISO -&gt; DCAT resulteert in een GeoDCAT-AP Vlaanderen afspraken, en dus voldoet de URI van de erkende standaard GeoDCAT-AP Vlaanderen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33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>
                <a:cs typeface="Calibri Light"/>
              </a:rPr>
              <a:t>(1) Catalogus Record </a:t>
            </a:r>
          </a:p>
        </p:txBody>
      </p:sp>
    </p:spTree>
    <p:extLst>
      <p:ext uri="{BB962C8B-B14F-4D97-AF65-F5344CB8AC3E}">
        <p14:creationId xmlns:p14="http://schemas.microsoft.com/office/powerpoint/2010/main" val="162207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Conform met standaarden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633528" cy="43117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>
                <a:solidFill>
                  <a:srgbClr val="373636"/>
                </a:solidFill>
                <a:latin typeface="Calibri Light"/>
                <a:cs typeface="Calibri Light"/>
              </a:rPr>
              <a:t>Nota over gebruik van de conformiteitswaarde voor validatie: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>
                <a:latin typeface="Calibri Light"/>
                <a:cs typeface="Calibri Light"/>
              </a:rPr>
              <a:t>- Het toepassingsgebied in DCAT is onduidelijk. Een DCAT-catalogus is een 'graaf' (= netwerk) en alles is met alles verbonden. Het is geen boomstructuur. </a:t>
            </a:r>
            <a:endParaRPr lang="nl-BE" i="1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>
                <a:latin typeface="Calibri Light"/>
                <a:cs typeface="Calibri Light"/>
              </a:rPr>
              <a:t>Bv. De uitspraak dat de informatie is neergeschreven volgens de afspraken in </a:t>
            </a:r>
            <a:r>
              <a:rPr lang="nl-BE" err="1">
                <a:latin typeface="Calibri Light"/>
                <a:cs typeface="Calibri Light"/>
              </a:rPr>
              <a:t>GeoDCAT</a:t>
            </a:r>
            <a:r>
              <a:rPr lang="nl-BE">
                <a:latin typeface="Calibri Light"/>
                <a:cs typeface="Calibri Light"/>
              </a:rPr>
              <a:t>-AP Vlaanderen voor de dataset </a:t>
            </a:r>
            <a:r>
              <a:rPr lang="nl-BE" i="1">
                <a:latin typeface="Calibri Light"/>
                <a:cs typeface="Calibri Light"/>
              </a:rPr>
              <a:t>Waterkwaliteit </a:t>
            </a:r>
            <a:r>
              <a:rPr lang="nl-BE">
                <a:latin typeface="Calibri Light"/>
                <a:cs typeface="Calibri Light"/>
              </a:rPr>
              <a:t>zal dus gelden voor attributen (eigenschappen die verwijzen naar data-waarden), maar is onduidelijk voor relaties (eigenschappen die verwijzen naar andere entiteiten). Elke bewerking zoals 'aggregatie' houdt de mogelijk in dat die verwachting geschonden wordt.</a:t>
            </a:r>
            <a:endParaRPr lang="nl-BE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34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>
                <a:cs typeface="Calibri Light"/>
              </a:rPr>
              <a:t>(1) Catalogus Record </a:t>
            </a:r>
          </a:p>
        </p:txBody>
      </p:sp>
    </p:spTree>
    <p:extLst>
      <p:ext uri="{BB962C8B-B14F-4D97-AF65-F5344CB8AC3E}">
        <p14:creationId xmlns:p14="http://schemas.microsoft.com/office/powerpoint/2010/main" val="58154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Conform met standaarden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515600" cy="43117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>
                <a:solidFill>
                  <a:srgbClr val="373636"/>
                </a:solidFill>
                <a:latin typeface="Calibri Light"/>
                <a:cs typeface="Calibri Light"/>
              </a:rPr>
              <a:t>Nota over gebruik van de conformiteitswaarde voor validatie: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>
                <a:cs typeface="Calibri Light"/>
              </a:rPr>
              <a:t>- harvesting van externe data versus ingevoerde data. Bij manueel ingevoerde data kan men duidelijk afdwingen dat de data voldoet aan alle afspraken (de editor blokkeert de publicatie van niet-gewenste situaties), bij harvesting ligt de balans soms anders: men wil zachter omgaan en dus zal mogelijks nog niet helemaal conforme data opgenomen worden.</a:t>
            </a:r>
            <a:endParaRPr lang="nl-BE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>
                <a:latin typeface="Calibri Light"/>
                <a:cs typeface="Calibri Light"/>
              </a:rPr>
              <a:t>Dus de interpretatie van de mate van conformiteit kan verschillend zijn.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35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>
                <a:cs typeface="Calibri Light"/>
              </a:rPr>
              <a:t>(1) Catalogus Record </a:t>
            </a:r>
          </a:p>
        </p:txBody>
      </p:sp>
    </p:spTree>
    <p:extLst>
      <p:ext uri="{BB962C8B-B14F-4D97-AF65-F5344CB8AC3E}">
        <p14:creationId xmlns:p14="http://schemas.microsoft.com/office/powerpoint/2010/main" val="108588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Conform met standaarden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De waarden die hier verwacht zijn, zijn elementen zoals:</a:t>
            </a:r>
            <a:endParaRPr lang="nl-NL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NL">
                <a:latin typeface="Calibri Light"/>
                <a:cs typeface="Calibri Light"/>
              </a:rPr>
              <a:t>Vocabularia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NL">
                <a:latin typeface="Calibri Light"/>
                <a:cs typeface="Calibri Light"/>
              </a:rPr>
              <a:t>Applicatieprofielen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NL">
                <a:latin typeface="Calibri Light"/>
                <a:cs typeface="Calibri Light"/>
              </a:rPr>
              <a:t>Implementatiemodellen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NL">
                <a:latin typeface="Calibri Light"/>
                <a:cs typeface="Calibri Light"/>
              </a:rPr>
              <a:t>Objectencatalogi (Feature </a:t>
            </a:r>
            <a:r>
              <a:rPr lang="nl-NL" err="1">
                <a:latin typeface="Calibri Light"/>
                <a:cs typeface="Calibri Light"/>
              </a:rPr>
              <a:t>catalogues</a:t>
            </a:r>
            <a:r>
              <a:rPr lang="nl-NL">
                <a:latin typeface="Calibri Light"/>
                <a:cs typeface="Calibri Light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NL">
                <a:latin typeface="Calibri Light"/>
                <a:cs typeface="Calibri Light"/>
              </a:rPr>
              <a:t>Schema-informatie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endParaRPr lang="nl-NL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latin typeface="Calibri Light"/>
                <a:cs typeface="Calibri Light"/>
              </a:rPr>
              <a:t>De waarden voor Distributies zouden "gespecialiseerde" versies moeten zijn van die van een Dataset.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latin typeface="Calibri Light"/>
                <a:cs typeface="Calibri Light"/>
              </a:rPr>
              <a:t>De waarde geassocieerd met een dataset zou moeten gelden voor alle distributies.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36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>
                <a:cs typeface="Calibri Light"/>
              </a:rPr>
              <a:t>(2) En (3) Dataset &amp; Distributie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579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Conform met standaarden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De waarden die hier verwacht zijn elementen zoals:</a:t>
            </a:r>
            <a:endParaRPr lang="nl-NL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NL">
                <a:latin typeface="Calibri Light"/>
                <a:cs typeface="Calibri Light"/>
              </a:rPr>
              <a:t>Vocabularia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NL">
                <a:latin typeface="Calibri Light"/>
                <a:cs typeface="Calibri Light"/>
              </a:rPr>
              <a:t>Applicatieprofielen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NL">
                <a:latin typeface="Calibri Light"/>
                <a:cs typeface="Calibri Light"/>
              </a:rPr>
              <a:t>Implementatiemodellen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NL">
                <a:latin typeface="Calibri Light"/>
                <a:cs typeface="Calibri Light"/>
              </a:rPr>
              <a:t>Objectencatalogi (Feature </a:t>
            </a:r>
            <a:r>
              <a:rPr lang="nl-NL" err="1">
                <a:latin typeface="Calibri Light"/>
                <a:cs typeface="Calibri Light"/>
              </a:rPr>
              <a:t>catalogues</a:t>
            </a:r>
            <a:r>
              <a:rPr lang="nl-NL">
                <a:latin typeface="Calibri Light"/>
                <a:cs typeface="Calibri Light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nl-NL">
                <a:latin typeface="Calibri Light"/>
                <a:cs typeface="Calibri Light"/>
              </a:rPr>
              <a:t>Schema-informatie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har char="•"/>
            </a:pPr>
            <a:endParaRPr lang="nl-NL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latin typeface="Calibri Light"/>
                <a:cs typeface="Calibri Light"/>
              </a:rPr>
              <a:t>Geen vaste lijst, maar we moedigen het minimaal beschrijven van de gebruikte waarde aan. (Zie verder </a:t>
            </a:r>
            <a:r>
              <a:rPr lang="nl-NL" err="1">
                <a:latin typeface="Calibri Light"/>
                <a:cs typeface="Calibri Light"/>
              </a:rPr>
              <a:t>basis-informatie</a:t>
            </a:r>
            <a:r>
              <a:rPr lang="nl-NL">
                <a:latin typeface="Calibri Light"/>
                <a:cs typeface="Calibri Light"/>
              </a:rPr>
              <a:t> klasse Standaard)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37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>
                <a:cs typeface="Calibri Light"/>
              </a:rPr>
              <a:t>(2) En (3) Dataset &amp; Distributie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236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Conform met standaarden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- ISO/INSPIRE heeft een lijst van protocollen.</a:t>
            </a:r>
            <a:endParaRPr lang="nl-NL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- zou direct </a:t>
            </a:r>
            <a:r>
              <a:rPr lang="nl-NL" err="1">
                <a:cs typeface="Calibri Light"/>
              </a:rPr>
              <a:t>gemapt</a:t>
            </a:r>
            <a:r>
              <a:rPr lang="nl-NL">
                <a:cs typeface="Calibri Light"/>
              </a:rPr>
              <a:t> kunnen worden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- echter andere protocollen uit niet-</a:t>
            </a:r>
            <a:r>
              <a:rPr lang="nl-NL" err="1">
                <a:cs typeface="Calibri Light"/>
              </a:rPr>
              <a:t>geo</a:t>
            </a:r>
            <a:r>
              <a:rPr lang="nl-NL">
                <a:cs typeface="Calibri Light"/>
              </a:rPr>
              <a:t> domeinen zijn hierin niet voorzien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Voorstel: een nieuwe overkoepelende codelijst te voorzien die een lijst van protocollen in brede zin omvat. Dat laat toe om een breed uniform gebruik te voorzien, ook buiten de geografische community. </a:t>
            </a:r>
            <a:br>
              <a:rPr lang="nl-NL">
                <a:cs typeface="Calibri Light"/>
              </a:rPr>
            </a:br>
            <a:r>
              <a:rPr lang="nl-NL">
                <a:cs typeface="Calibri Light"/>
              </a:rPr>
              <a:t>(</a:t>
            </a:r>
            <a:r>
              <a:rPr lang="nl-NL" err="1">
                <a:cs typeface="Calibri Light"/>
              </a:rPr>
              <a:t>Use</a:t>
            </a:r>
            <a:r>
              <a:rPr lang="nl-NL">
                <a:cs typeface="Calibri Light"/>
              </a:rPr>
              <a:t> case Datavindplaats als voorbeeld)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38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>
                <a:cs typeface="Calibri Light"/>
              </a:rPr>
              <a:t>(4) </a:t>
            </a:r>
            <a:r>
              <a:rPr lang="nl-BE" err="1">
                <a:cs typeface="Calibri Light"/>
              </a:rPr>
              <a:t>Dataservice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685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Informatie over Standaarden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39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>
                <a:cs typeface="Calibri Light"/>
              </a:rPr>
              <a:t>Eigenschappen klasse Standaard</a:t>
            </a:r>
            <a:endParaRPr lang="nl-BE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5DD9C664-4464-40AB-9BA7-E67185AA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37149"/>
              </p:ext>
            </p:extLst>
          </p:nvPr>
        </p:nvGraphicFramePr>
        <p:xfrm>
          <a:off x="944880" y="2080121"/>
          <a:ext cx="10149960" cy="4043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491">
                  <a:extLst>
                    <a:ext uri="{9D8B030D-6E8A-4147-A177-3AD203B41FA5}">
                      <a16:colId xmlns:a16="http://schemas.microsoft.com/office/drawing/2014/main" val="4117730490"/>
                    </a:ext>
                  </a:extLst>
                </a:gridCol>
                <a:gridCol w="4533900">
                  <a:extLst>
                    <a:ext uri="{9D8B030D-6E8A-4147-A177-3AD203B41FA5}">
                      <a16:colId xmlns:a16="http://schemas.microsoft.com/office/drawing/2014/main" val="1926113454"/>
                    </a:ext>
                  </a:extLst>
                </a:gridCol>
                <a:gridCol w="2190749">
                  <a:extLst>
                    <a:ext uri="{9D8B030D-6E8A-4147-A177-3AD203B41FA5}">
                      <a16:colId xmlns:a16="http://schemas.microsoft.com/office/drawing/2014/main" val="1047260429"/>
                    </a:ext>
                  </a:extLst>
                </a:gridCol>
                <a:gridCol w="887820">
                  <a:extLst>
                    <a:ext uri="{9D8B030D-6E8A-4147-A177-3AD203B41FA5}">
                      <a16:colId xmlns:a16="http://schemas.microsoft.com/office/drawing/2014/main" val="1977696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eigenschap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definitie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80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naam van de standaard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TaalString</a:t>
                      </a:r>
                      <a:r>
                        <a:rPr lang="nl-NL"/>
                        <a:t> [0..1]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89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beschrijving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Een bondige tekstuele omschrijving van de standaard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TaalString</a:t>
                      </a:r>
                      <a:r>
                        <a:rPr lang="nl-NL"/>
                        <a:t> [0..1]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Een categorisatie van de standaard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Code [0..n]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1353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err="1"/>
                        <a:t>specificatieURL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Een URL waarop men de specificatie kan vinden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URL [0..1]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9410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versie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De versie van de standaard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String [0..1]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05833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publicatiedatum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De datum waarop de standaard werd gepubliceerd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Date [0..1]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71874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voorkeurslabel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Een afkorting, of notatie waaronder de standaard bekend is. Bv. voor ISO het nr.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/>
                        <a:t>String [0..1]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37492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8C497DF6-3D7D-4626-BDE9-ECBECF63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740" y="7127310"/>
            <a:ext cx="52101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3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C24A52-8279-4D20-AA90-EA150E69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cs typeface="Calibri"/>
              </a:rPr>
              <a:t>Ronde van de tafel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3DC17E8-7DFB-4194-8995-F3D4539B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713B20-69C6-43A0-AA96-B7E000CF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4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208F4C4-0804-4123-9773-D0B0DDD9E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Laat je naam en organisatie achter in de chat</a:t>
            </a:r>
            <a:endParaRPr lang="nl-NL"/>
          </a:p>
        </p:txBody>
      </p:sp>
      <p:pic>
        <p:nvPicPr>
          <p:cNvPr id="7" name="Afbeelding 7" descr="Afbeelding met tekst, toetsenbord, elektronica&#10;&#10;Automatisch gegenereerde beschrijving">
            <a:extLst>
              <a:ext uri="{FF2B5EF4-FFF2-40B4-BE49-F238E27FC236}">
                <a16:creationId xmlns:a16="http://schemas.microsoft.com/office/drawing/2014/main" id="{E600F392-E098-43DC-AB40-C9D1E59E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48" y="2266350"/>
            <a:ext cx="9551504" cy="29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Nieuwe codelijst </a:t>
            </a:r>
            <a:r>
              <a:rPr lang="nl-BE" err="1">
                <a:cs typeface="Calibri"/>
              </a:rPr>
              <a:t>Dataservice</a:t>
            </a:r>
            <a:r>
              <a:rPr lang="nl-BE">
                <a:cs typeface="Calibri"/>
              </a:rPr>
              <a:t>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40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>
                <a:cs typeface="Calibri Light"/>
              </a:rPr>
              <a:t>DataService Protocol</a:t>
            </a:r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619CAC-EB85-48AA-A0A0-5B0AC5EBE25C}"/>
              </a:ext>
            </a:extLst>
          </p:cNvPr>
          <p:cNvSpPr txBox="1">
            <a:spLocks/>
          </p:cNvSpPr>
          <p:nvPr/>
        </p:nvSpPr>
        <p:spPr>
          <a:xfrm>
            <a:off x="921327" y="1879101"/>
            <a:ext cx="10515600" cy="4297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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p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n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"/>
              <a:defRPr sz="16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err="1">
                <a:cs typeface="Calibri Light"/>
              </a:rPr>
              <a:t>Implemetatienota</a:t>
            </a:r>
            <a:r>
              <a:rPr lang="nl-NL">
                <a:cs typeface="Calibri Light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Beschouw de lijst eerder als een codelijst, dan als een register van protocol standaarden.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Voorstel om beheer en opzet te volgen zoals voor de andere codelijsten, met bijkomende informatie volgens de afspraken van de klasse Standaard.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 err="1">
                <a:latin typeface="Calibri Light"/>
                <a:cs typeface="Calibri Light"/>
              </a:rPr>
              <a:t>URIs</a:t>
            </a:r>
            <a:r>
              <a:rPr lang="nl-BE">
                <a:latin typeface="Calibri Light"/>
                <a:cs typeface="Calibri Light"/>
              </a:rPr>
              <a:t> van de vorm: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>
                <a:latin typeface="Calibri Light"/>
                <a:cs typeface="Calibri Light"/>
              </a:rPr>
              <a:t>https://data.vlaanderen.be/id/concept/protocol/{REF}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 err="1">
                <a:latin typeface="Calibri Light"/>
                <a:cs typeface="Calibri Light"/>
              </a:rPr>
              <a:t>ipv</a:t>
            </a:r>
            <a:r>
              <a:rPr lang="nl-BE">
                <a:latin typeface="Calibri Light"/>
                <a:cs typeface="Calibri Light"/>
              </a:rPr>
              <a:t> https://data.vlaanderen.be/id/protocol/{REF}</a:t>
            </a:r>
          </a:p>
        </p:txBody>
      </p:sp>
    </p:spTree>
    <p:extLst>
      <p:ext uri="{BB962C8B-B14F-4D97-AF65-F5344CB8AC3E}">
        <p14:creationId xmlns:p14="http://schemas.microsoft.com/office/powerpoint/2010/main" val="10300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Topic 10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nl-BE">
                <a:latin typeface="Calibri"/>
                <a:cs typeface="Calibri"/>
              </a:rPr>
              <a:t>Coördinatenreferentiesysteem (CRS)</a:t>
            </a:r>
            <a:endParaRPr lang="nl-BE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120679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>
                <a:cs typeface="Calibri"/>
              </a:rPr>
              <a:t>CoördinatenReferentieSysteem</a:t>
            </a:r>
            <a:r>
              <a:rPr lang="nl-BE">
                <a:cs typeface="Calibri"/>
              </a:rPr>
              <a:t> (CRS)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42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619CAC-EB85-48AA-A0A0-5B0AC5EBE25C}"/>
              </a:ext>
            </a:extLst>
          </p:cNvPr>
          <p:cNvSpPr txBox="1">
            <a:spLocks/>
          </p:cNvSpPr>
          <p:nvPr/>
        </p:nvSpPr>
        <p:spPr>
          <a:xfrm>
            <a:off x="921327" y="1879101"/>
            <a:ext cx="10515600" cy="4297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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p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n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"/>
              <a:defRPr sz="16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Voor geografische informatie is het belangrijk in welk CRS de data beschikbaar is.</a:t>
            </a:r>
            <a:endParaRPr lang="nl-NL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Aanpak in GeoDCAT-AP (</a:t>
            </a:r>
            <a:r>
              <a:rPr lang="nl-NL">
                <a:cs typeface="Calibri Light"/>
                <a:hlinkClick r:id="rId2"/>
              </a:rPr>
              <a:t>B.6.23</a:t>
            </a:r>
            <a:r>
              <a:rPr lang="nl-NL">
                <a:cs typeface="Calibri Light"/>
              </a:rPr>
              <a:t>): Mapping op ‘</a:t>
            </a:r>
            <a:r>
              <a:rPr lang="nl-NL" err="1">
                <a:cs typeface="Calibri Light"/>
              </a:rPr>
              <a:t>dct:conformsTo</a:t>
            </a:r>
            <a:r>
              <a:rPr lang="nl-NL">
                <a:cs typeface="Calibri Light"/>
              </a:rPr>
              <a:t>’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b="1">
                <a:cs typeface="Calibri Light"/>
              </a:rPr>
              <a:t>Voorstel: </a:t>
            </a:r>
            <a:r>
              <a:rPr lang="nl-NL">
                <a:cs typeface="Calibri Light"/>
              </a:rPr>
              <a:t>deze mapping te volgen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</p:txBody>
      </p:sp>
      <p:pic>
        <p:nvPicPr>
          <p:cNvPr id="7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0BA3EA32-D181-4F65-9BBD-A518567B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27" y="3548549"/>
            <a:ext cx="8853054" cy="16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5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Coordinaten Referentie Systeem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43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619CAC-EB85-48AA-A0A0-5B0AC5EBE25C}"/>
              </a:ext>
            </a:extLst>
          </p:cNvPr>
          <p:cNvSpPr txBox="1">
            <a:spLocks/>
          </p:cNvSpPr>
          <p:nvPr/>
        </p:nvSpPr>
        <p:spPr>
          <a:xfrm>
            <a:off x="921327" y="1879101"/>
            <a:ext cx="10515600" cy="4297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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p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n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"/>
              <a:defRPr sz="16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Voor geografische informatie is het belangrijk in welk CRS de data beschikbaar is.</a:t>
            </a:r>
            <a:endParaRPr lang="nl-NL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Gebruiksnota: 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>
                <a:cs typeface="Calibri Light"/>
              </a:rPr>
              <a:t>Voor datasets betekent dat het CRS waarin de data beheerd wordt (master data management)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>
                <a:cs typeface="Calibri Light"/>
              </a:rPr>
              <a:t>Voor distributies betekent dat het CRS waarin de data beschikbaar is in die </a:t>
            </a:r>
            <a:r>
              <a:rPr lang="nl-NL" err="1">
                <a:cs typeface="Calibri Light"/>
              </a:rPr>
              <a:t>downloadable</a:t>
            </a:r>
            <a:r>
              <a:rPr lang="nl-NL">
                <a:cs typeface="Calibri Light"/>
              </a:rPr>
              <a:t> file/distributie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>
                <a:cs typeface="Calibri Light"/>
              </a:rPr>
              <a:t>Voor dataservices is er geen nood aan CRS informatie want de meeste services voorzien transformaties on-</a:t>
            </a:r>
            <a:r>
              <a:rPr lang="nl-NL" err="1">
                <a:cs typeface="Calibri Light"/>
              </a:rPr>
              <a:t>the</a:t>
            </a:r>
            <a:r>
              <a:rPr lang="nl-NL">
                <a:cs typeface="Calibri Light"/>
              </a:rPr>
              <a:t>-</a:t>
            </a:r>
            <a:r>
              <a:rPr lang="nl-NL" err="1">
                <a:cs typeface="Calibri Light"/>
              </a:rPr>
              <a:t>fly</a:t>
            </a:r>
            <a:r>
              <a:rPr lang="nl-NL">
                <a:cs typeface="Calibri Light"/>
              </a:rPr>
              <a:t> en die kun je raadplegen in de service zelf (zal dus niet </a:t>
            </a:r>
            <a:r>
              <a:rPr lang="nl-NL" err="1">
                <a:cs typeface="Calibri Light"/>
              </a:rPr>
              <a:t>gemapt</a:t>
            </a:r>
            <a:r>
              <a:rPr lang="nl-NL">
                <a:cs typeface="Calibri Light"/>
              </a:rPr>
              <a:t> moeten worden)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69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225-F72B-48F1-A8AF-E80CF91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Conform met standaarden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041E-531D-4A29-AE0A-969F5FE0B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5B27F1-E3E1-4A85-91E6-DE088E54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05F8E-075D-4407-AEEA-C9688AF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44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A17E2-9CA2-42D2-84DB-6B710DFA0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>
                <a:cs typeface="Calibri Light"/>
              </a:rPr>
              <a:t>Eigenschappen klasse Standaard</a:t>
            </a:r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417B36-3E61-4D1D-91B5-82FE0E3FA6F8}"/>
              </a:ext>
            </a:extLst>
          </p:cNvPr>
          <p:cNvSpPr txBox="1">
            <a:spLocks/>
          </p:cNvSpPr>
          <p:nvPr/>
        </p:nvSpPr>
        <p:spPr>
          <a:xfrm>
            <a:off x="990600" y="2031501"/>
            <a:ext cx="10515600" cy="4297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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p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n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"/>
              <a:defRPr sz="16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De CRS-mapping leert ons dat we de Standaard(en) willen kunnen onderverdelen in bepaalde basis-types.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Voorstel van aanpak: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    </a:t>
            </a:r>
            <a:r>
              <a:rPr lang="nl-NL" err="1">
                <a:cs typeface="Calibri Light"/>
              </a:rPr>
              <a:t>FeatureCatalogue</a:t>
            </a:r>
            <a:r>
              <a:rPr lang="nl-NL">
                <a:cs typeface="Calibri Light"/>
              </a:rPr>
              <a:t>  -&gt; </a:t>
            </a:r>
            <a:r>
              <a:rPr lang="en-AU">
                <a:ea typeface="+mn-lt"/>
                <a:cs typeface="+mn-lt"/>
              </a:rPr>
              <a:t> </a:t>
            </a:r>
            <a:r>
              <a:rPr lang="en-AU">
                <a:ea typeface="+mn-lt"/>
                <a:cs typeface="+mn-lt"/>
                <a:hlinkClick r:id="rId2"/>
              </a:rPr>
              <a:t>https://www.iso.org/standard/39965.html</a:t>
            </a:r>
            <a:endParaRPr lang="nl-NL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>
                <a:cs typeface="Calibri Light"/>
              </a:rPr>
              <a:t>    OSLO </a:t>
            </a:r>
            <a:r>
              <a:rPr lang="en-AU" err="1">
                <a:cs typeface="Calibri Light"/>
              </a:rPr>
              <a:t>Datastandaarden</a:t>
            </a:r>
            <a:r>
              <a:rPr lang="en-AU">
                <a:cs typeface="Calibri Light"/>
              </a:rPr>
              <a:t> -&gt; OSLO process &amp; </a:t>
            </a:r>
            <a:r>
              <a:rPr lang="en-AU" err="1">
                <a:cs typeface="Calibri Light"/>
              </a:rPr>
              <a:t>methode</a:t>
            </a:r>
            <a:r>
              <a:rPr lang="en-AU">
                <a:cs typeface="Calibri Light"/>
              </a:rPr>
              <a:t> (PURI te </a:t>
            </a:r>
            <a:r>
              <a:rPr lang="en-AU" err="1">
                <a:cs typeface="Calibri Light"/>
              </a:rPr>
              <a:t>maken</a:t>
            </a:r>
            <a:r>
              <a:rPr lang="en-AU">
                <a:cs typeface="Calibri Light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>
                <a:cs typeface="Calibri Light"/>
              </a:rPr>
              <a:t>    CRS </a:t>
            </a:r>
            <a:r>
              <a:rPr lang="en-AU">
                <a:latin typeface="Calibri Light"/>
                <a:cs typeface="Calibri Light"/>
              </a:rPr>
              <a:t>-&gt;</a:t>
            </a:r>
            <a:r>
              <a:rPr lang="en-AU">
                <a:cs typeface="Calibri Light"/>
              </a:rPr>
              <a:t> </a:t>
            </a:r>
            <a:r>
              <a:rPr lang="en-AU">
                <a:cs typeface="Calibri Light"/>
                <a:hlinkClick r:id="rId3"/>
              </a:rPr>
              <a:t>http://inspire.ec.europa.eu/glossary/SpatialReferenceSystem</a:t>
            </a:r>
            <a:endParaRPr lang="en-AU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err="1">
                <a:cs typeface="Calibri Light"/>
              </a:rPr>
              <a:t>Hier</a:t>
            </a:r>
            <a:r>
              <a:rPr lang="en-AU">
                <a:cs typeface="Calibri Light"/>
              </a:rPr>
              <a:t> </a:t>
            </a:r>
            <a:r>
              <a:rPr lang="en-AU" err="1">
                <a:cs typeface="Calibri Light"/>
              </a:rPr>
              <a:t>geen</a:t>
            </a:r>
            <a:r>
              <a:rPr lang="en-AU">
                <a:cs typeface="Calibri Light"/>
              </a:rPr>
              <a:t> </a:t>
            </a:r>
            <a:r>
              <a:rPr lang="en-AU" err="1">
                <a:cs typeface="Calibri Light"/>
              </a:rPr>
              <a:t>vaste</a:t>
            </a:r>
            <a:r>
              <a:rPr lang="en-AU">
                <a:cs typeface="Calibri Light"/>
              </a:rPr>
              <a:t> </a:t>
            </a:r>
            <a:r>
              <a:rPr lang="en-AU" err="1">
                <a:cs typeface="Calibri Light"/>
              </a:rPr>
              <a:t>lijst</a:t>
            </a:r>
            <a:r>
              <a:rPr lang="en-AU">
                <a:cs typeface="Calibri Light"/>
              </a:rPr>
              <a:t>, maar </a:t>
            </a:r>
            <a:r>
              <a:rPr lang="en-AU" err="1">
                <a:cs typeface="Calibri Light"/>
              </a:rPr>
              <a:t>toch</a:t>
            </a:r>
            <a:r>
              <a:rPr lang="en-AU">
                <a:cs typeface="Calibri Light"/>
              </a:rPr>
              <a:t> wat </a:t>
            </a:r>
            <a:r>
              <a:rPr lang="en-AU" err="1">
                <a:cs typeface="Calibri Light"/>
              </a:rPr>
              <a:t>opvolging</a:t>
            </a:r>
            <a:endParaRPr lang="en-AU">
              <a:cs typeface="Calibr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>
                <a:cs typeface="Calibri Light"/>
              </a:rPr>
              <a:t> 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nl-BE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954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FA318B-3E84-4825-AD3B-13DC7B96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FB6482C-665E-45BD-B053-057B4AAC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45</a:t>
            </a:fld>
            <a:endParaRPr lang="nl-BE"/>
          </a:p>
        </p:txBody>
      </p:sp>
      <p:pic>
        <p:nvPicPr>
          <p:cNvPr id="7" name="Afbeelding 7">
            <a:hlinkClick r:id="" action="ppaction://media"/>
            <a:extLst>
              <a:ext uri="{FF2B5EF4-FFF2-40B4-BE49-F238E27FC236}">
                <a16:creationId xmlns:a16="http://schemas.microsoft.com/office/drawing/2014/main" id="{B34AF0D9-6DE6-4778-809B-1A48633A9B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2872" y="1286160"/>
            <a:ext cx="9615648" cy="517831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CD8A6B93-E114-4403-8AA0-5E98BF4D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46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Topic 11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err="1">
                <a:latin typeface="Calibri"/>
                <a:cs typeface="Calibri"/>
              </a:rPr>
              <a:t>Identificatoren</a:t>
            </a:r>
            <a:r>
              <a:rPr lang="nl-BE">
                <a:latin typeface="Calibri"/>
                <a:cs typeface="Calibri"/>
              </a:rPr>
              <a:t> en harvesting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218662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E3E01-8862-4C3F-8235-CE7C9CE9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Identificatoren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BD0D25-9760-4393-B505-02D2B77D2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nl-BE"/>
              <a:t>Referenties tussen data</a:t>
            </a:r>
          </a:p>
          <a:p>
            <a:pPr marL="457200" indent="-457200">
              <a:buFontTx/>
              <a:buChar char="-"/>
            </a:pPr>
            <a:r>
              <a:rPr lang="nl-BE"/>
              <a:t>Op portalen</a:t>
            </a:r>
          </a:p>
          <a:p>
            <a:pPr marL="457200" indent="-457200">
              <a:buFontTx/>
              <a:buChar char="-"/>
            </a:pPr>
            <a:r>
              <a:rPr lang="nl-BE"/>
              <a:t>In bibliografieën</a:t>
            </a:r>
          </a:p>
          <a:p>
            <a:pPr marL="457200" indent="-457200">
              <a:buFontTx/>
              <a:buChar char="-"/>
            </a:pPr>
            <a:endParaRPr lang="nl-BE"/>
          </a:p>
          <a:p>
            <a:pPr marL="457200" indent="-457200">
              <a:buFontTx/>
              <a:buChar char="-"/>
            </a:pPr>
            <a:endParaRPr lang="nl-BE"/>
          </a:p>
          <a:p>
            <a:r>
              <a:rPr lang="nl-BE"/>
              <a:t>Verschillende doelgroepen, verschillende verwachtingen</a:t>
            </a:r>
          </a:p>
          <a:p>
            <a:endParaRPr lang="nl-BE"/>
          </a:p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AF4A7E-84C0-4A82-8C85-66E4470F1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gebruik</a:t>
            </a:r>
          </a:p>
        </p:txBody>
      </p:sp>
    </p:spTree>
    <p:extLst>
      <p:ext uri="{BB962C8B-B14F-4D97-AF65-F5344CB8AC3E}">
        <p14:creationId xmlns:p14="http://schemas.microsoft.com/office/powerpoint/2010/main" val="14456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E3E01-8862-4C3F-8235-CE7C9CE9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Identificatoren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BD0D25-9760-4393-B505-02D2B77D2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Tx/>
              <a:buChar char="-"/>
            </a:pPr>
            <a:r>
              <a:rPr lang="nl-BE"/>
              <a:t>Eenduidig kunnen ‘communiceren’ over een </a:t>
            </a:r>
            <a:r>
              <a:rPr lang="nl-BE" i="1"/>
              <a:t>dataset</a:t>
            </a:r>
            <a:r>
              <a:rPr lang="nl-BE"/>
              <a:t>.  </a:t>
            </a:r>
          </a:p>
          <a:p>
            <a:pPr marL="457200" indent="-457200">
              <a:buFontTx/>
              <a:buChar char="-"/>
            </a:pPr>
            <a:r>
              <a:rPr lang="nl-BE"/>
              <a:t>Accuraatheid verhogen (als iets wijzigt aan de bron, dan overal zichtbaar)</a:t>
            </a:r>
            <a:endParaRPr lang="nl-BE">
              <a:cs typeface="Calibri Light"/>
            </a:endParaRPr>
          </a:p>
          <a:p>
            <a:pPr marL="457200" indent="-457200">
              <a:buFontTx/>
              <a:buChar char="-"/>
            </a:pPr>
            <a:r>
              <a:rPr lang="nl-BE"/>
              <a:t>Vermijden van duplicaten</a:t>
            </a:r>
            <a:endParaRPr lang="nl-BE">
              <a:cs typeface="Calibri Light"/>
            </a:endParaRPr>
          </a:p>
          <a:p>
            <a:pPr marL="457200" indent="-457200">
              <a:buFontTx/>
              <a:buChar char="-"/>
            </a:pPr>
            <a:r>
              <a:rPr lang="nl-BE"/>
              <a:t>Verbanden kunnen leggen tussen entiteiten die niet onder je eigen verantwoordelijkheid vallen</a:t>
            </a:r>
            <a:endParaRPr lang="nl-BE">
              <a:cs typeface="Calibri Light"/>
            </a:endParaRPr>
          </a:p>
          <a:p>
            <a:pPr marL="457200" indent="-457200">
              <a:buFontTx/>
              <a:buChar char="-"/>
            </a:pPr>
            <a:r>
              <a:rPr lang="nl-BE"/>
              <a:t>Koppelen aan levensloop </a:t>
            </a:r>
            <a:r>
              <a:rPr lang="nl-BE" err="1"/>
              <a:t>ipv</a:t>
            </a:r>
            <a:r>
              <a:rPr lang="nl-BE"/>
              <a:t> aan de ‘verantwoordelijkheid’: als verantwoordelijke organisatie wijzigt, dan blijft de </a:t>
            </a:r>
            <a:r>
              <a:rPr lang="nl-BE" i="1"/>
              <a:t>dataset</a:t>
            </a:r>
            <a:r>
              <a:rPr lang="nl-BE"/>
              <a:t> dezelfde.</a:t>
            </a:r>
            <a:endParaRPr lang="nl-BE">
              <a:cs typeface="Calibri Light"/>
            </a:endParaRPr>
          </a:p>
          <a:p>
            <a:pPr marL="457200" indent="-457200">
              <a:buFontTx/>
              <a:buChar char="-"/>
            </a:pPr>
            <a:r>
              <a:rPr lang="nl-BE"/>
              <a:t>Systeem-onafhankelijkheid</a:t>
            </a:r>
          </a:p>
          <a:p>
            <a:pPr marL="457200" indent="-457200">
              <a:buFontTx/>
              <a:buChar char="-"/>
            </a:pPr>
            <a:endParaRPr lang="nl-BE"/>
          </a:p>
          <a:p>
            <a:pPr marL="457200" indent="-457200">
              <a:buFontTx/>
              <a:buChar char="-"/>
            </a:pPr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AF4A7E-84C0-4A82-8C85-66E4470F1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err="1"/>
              <a:t>Use</a:t>
            </a:r>
            <a:r>
              <a:rPr lang="nl-BE"/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22055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E3E01-8862-4C3F-8235-CE7C9CE9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Identificatoren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BD0D25-9760-4393-B505-02D2B77D2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https://data.europa.eu/data/datasets/1735eaaf-afe6-4d90-af67-488c4c37b91f?locale=en</a:t>
            </a:r>
            <a:r>
              <a:rPr lang="en-US"/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  <a:hlinkClick r:id="rId3"/>
              </a:rPr>
              <a:t>https://inspire-geoportal.ec.europa.eu/download_details.html?view=downloadDetails&amp;resourceId=%2FINSPIRE-f0c91711-ece0-11e8-a08e-52540023a883_20211203-082102%2Fservices%2F1%2FPullResults%2F221-240%2Fdatasets%2F2&amp;expandedSection=metadata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https://data.gov.be/en/node/179577</a:t>
            </a:r>
            <a:r>
              <a:rPr lang="en-US"/>
              <a:t> </a:t>
            </a:r>
            <a:endParaRPr lang="en-US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5"/>
              </a:rPr>
              <a:t>https://opendata.vlaanderen.be/dataset/adressen</a:t>
            </a:r>
            <a:r>
              <a:rPr lang="en-US"/>
              <a:t> </a:t>
            </a:r>
            <a:endParaRPr lang="en-US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err="1"/>
              <a:t>Allemaal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dezelfde</a:t>
            </a:r>
            <a:r>
              <a:rPr lang="en-US"/>
              <a:t> business-identifier: </a:t>
            </a:r>
            <a:br>
              <a:rPr lang="en-US"/>
            </a:br>
            <a:r>
              <a:rPr lang="en-US"/>
              <a:t>5c52b299-8f05-4d35-9839-a42934f1e619</a:t>
            </a:r>
            <a:endParaRPr lang="en-US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AF4A7E-84C0-4A82-8C85-66E4470F1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voorbeelden</a:t>
            </a:r>
          </a:p>
        </p:txBody>
      </p:sp>
    </p:spTree>
    <p:extLst>
      <p:ext uri="{BB962C8B-B14F-4D97-AF65-F5344CB8AC3E}">
        <p14:creationId xmlns:p14="http://schemas.microsoft.com/office/powerpoint/2010/main" val="341989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08C6E-A080-4497-BA4B-5E4E842D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cs typeface="Calibri"/>
              </a:rPr>
              <a:t>Doel van het traject GeoDCAT-AP VL 2.0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249677-9385-4494-9569-3A7746135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5753"/>
            <a:ext cx="10515600" cy="375121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>
              <a:ea typeface="+mn-lt"/>
              <a:cs typeface="+mn-lt"/>
            </a:endParaRPr>
          </a:p>
          <a:p>
            <a:endParaRPr lang="nl-NL">
              <a:ea typeface="+mn-lt"/>
              <a:cs typeface="+mn-lt"/>
            </a:endParaRPr>
          </a:p>
          <a:p>
            <a:endParaRPr lang="nl-NL">
              <a:ea typeface="+mn-lt"/>
              <a:cs typeface="+mn-lt"/>
            </a:endParaRPr>
          </a:p>
          <a:p>
            <a:r>
              <a:rPr lang="nl-NL">
                <a:ea typeface="+mn-lt"/>
                <a:cs typeface="+mn-lt"/>
              </a:rPr>
              <a:t>Waarom doen we dit?</a:t>
            </a:r>
            <a:endParaRPr lang="nl-NL">
              <a:cs typeface="Calibri Light"/>
            </a:endParaRPr>
          </a:p>
          <a:p>
            <a:r>
              <a:rPr lang="nl-NL" i="1">
                <a:ea typeface="+mn-lt"/>
                <a:cs typeface="+mn-lt"/>
              </a:rPr>
              <a:t>We willen </a:t>
            </a:r>
            <a:r>
              <a:rPr lang="nl-NL" b="1" i="1">
                <a:ea typeface="+mn-lt"/>
                <a:cs typeface="+mn-lt"/>
              </a:rPr>
              <a:t>samenwerking en integratie</a:t>
            </a:r>
            <a:r>
              <a:rPr lang="nl-NL" i="1">
                <a:ea typeface="+mn-lt"/>
                <a:cs typeface="+mn-lt"/>
              </a:rPr>
              <a:t> van de verschillende tools en portalen </a:t>
            </a:r>
            <a:r>
              <a:rPr lang="nl-NL" b="1" i="1">
                <a:ea typeface="+mn-lt"/>
                <a:cs typeface="+mn-lt"/>
              </a:rPr>
              <a:t>eenvoudiger</a:t>
            </a:r>
            <a:r>
              <a:rPr lang="nl-NL" i="1">
                <a:ea typeface="+mn-lt"/>
                <a:cs typeface="+mn-lt"/>
              </a:rPr>
              <a:t> te maken.</a:t>
            </a:r>
            <a:endParaRPr lang="nl-NL">
              <a:cs typeface="Calibri Light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FB32F5B-9078-4D30-B78F-458272606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9F9AA99-A93C-4F77-921A-4DF20F4C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5</a:t>
            </a:fld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3C56A99-0977-428C-9E03-16361C7DAA8D}"/>
              </a:ext>
            </a:extLst>
          </p:cNvPr>
          <p:cNvSpPr txBox="1"/>
          <p:nvPr/>
        </p:nvSpPr>
        <p:spPr>
          <a:xfrm>
            <a:off x="837786" y="1384438"/>
            <a:ext cx="10510800" cy="1446550"/>
          </a:xfrm>
          <a:prstGeom prst="rect">
            <a:avLst/>
          </a:prstGeom>
          <a:solidFill>
            <a:schemeClr val="bg2"/>
          </a:solidFill>
          <a:ln w="57150">
            <a:solidFill>
              <a:srgbClr val="FFEB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nl-NL" sz="2000">
              <a:cs typeface="Calibri Light"/>
            </a:endParaRPr>
          </a:p>
          <a:p>
            <a:pPr algn="ctr"/>
            <a:r>
              <a:rPr lang="nl-NL" sz="2400">
                <a:cs typeface="Calibri Light"/>
              </a:rPr>
              <a:t>Het </a:t>
            </a:r>
            <a:r>
              <a:rPr lang="nl-NL" sz="2400" b="1">
                <a:cs typeface="Calibri Light"/>
              </a:rPr>
              <a:t>ontsluiten van geografische data en services</a:t>
            </a:r>
            <a:r>
              <a:rPr lang="nl-NL" sz="2400">
                <a:cs typeface="Calibri Light"/>
              </a:rPr>
              <a:t>, </a:t>
            </a:r>
            <a:r>
              <a:rPr lang="nl-NL">
                <a:cs typeface="Calibri Light"/>
              </a:rPr>
              <a:t>die beschreven moeten worden via de GDI-Vlaanderen Best Practices (ISO-metadatastandaarden en INSPIRE-kaderrichtlijn)</a:t>
            </a:r>
            <a:r>
              <a:rPr lang="nl-NL" sz="2400">
                <a:cs typeface="Calibri Light"/>
              </a:rPr>
              <a:t>, </a:t>
            </a:r>
            <a:r>
              <a:rPr lang="nl-NL" sz="2400" b="1">
                <a:cs typeface="Calibri Light"/>
              </a:rPr>
              <a:t>in de DCAT-taal.</a:t>
            </a:r>
            <a:endParaRPr lang="nl-NL"/>
          </a:p>
          <a:p>
            <a:pPr algn="ctr"/>
            <a:endParaRPr lang="nl-NL" sz="20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504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BE3E01-8862-4C3F-8235-CE7C9CE9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Identificatoren: ontwerpprincipes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BD0D25-9760-4393-B505-02D2B77D2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Gegeven/beheerd door de ‘verantwoordelijke’ van de dataset/dataservice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nl-BE"/>
              <a:t>Deze kent de levensloop</a:t>
            </a:r>
            <a:endParaRPr lang="nl-BE">
              <a:cs typeface="Calibri Light"/>
            </a:endParaRP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nl-BE"/>
              <a:t>Als anderen naar deze “primaire” </a:t>
            </a:r>
            <a:r>
              <a:rPr lang="nl-BE" err="1"/>
              <a:t>identificator</a:t>
            </a:r>
            <a:r>
              <a:rPr lang="nl-BE"/>
              <a:t> verwijzen, is het detecteren van duplicaten eenvoudiger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>
              <a:cs typeface="Calibri Light"/>
            </a:endParaRP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nl-BE" b="1"/>
              <a:t>Aandachtspunt</a:t>
            </a:r>
            <a:r>
              <a:rPr lang="nl-BE"/>
              <a:t>: verwachting is dat de ‘verantwoordelijke’ slechts  1 </a:t>
            </a:r>
            <a:r>
              <a:rPr lang="nl-BE" err="1"/>
              <a:t>identificator</a:t>
            </a:r>
            <a:r>
              <a:rPr lang="nl-BE"/>
              <a:t> geeft aan dezelfde dataset. Dus in 2 verschillende systemen dezelfde </a:t>
            </a:r>
            <a:r>
              <a:rPr lang="nl-BE" err="1"/>
              <a:t>identificator</a:t>
            </a:r>
            <a:r>
              <a:rPr lang="nl-BE"/>
              <a:t>!</a:t>
            </a:r>
            <a:endParaRPr lang="nl-BE">
              <a:cs typeface="Calibr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AF4A7E-84C0-4A82-8C85-66E4470F1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Principe 1</a:t>
            </a:r>
          </a:p>
        </p:txBody>
      </p:sp>
    </p:spTree>
    <p:extLst>
      <p:ext uri="{BB962C8B-B14F-4D97-AF65-F5344CB8AC3E}">
        <p14:creationId xmlns:p14="http://schemas.microsoft.com/office/powerpoint/2010/main" val="200861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9DBE-0A8C-4608-A0C8-BE9A6219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Identificatoren: ontwerpprincipes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D888C-4981-4BDB-A42F-97CC85FD9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De </a:t>
            </a:r>
            <a:r>
              <a:rPr lang="nl-BE" err="1"/>
              <a:t>identificator</a:t>
            </a:r>
            <a:r>
              <a:rPr lang="nl-BE"/>
              <a:t> is persistent.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 b="1"/>
              <a:t>Aandachtspunt</a:t>
            </a:r>
            <a:r>
              <a:rPr lang="nl-BE"/>
              <a:t>: </a:t>
            </a:r>
            <a:r>
              <a:rPr lang="nl-BE" err="1"/>
              <a:t>identificatoren</a:t>
            </a:r>
            <a:r>
              <a:rPr lang="nl-BE"/>
              <a:t> die verwijzen naar oude, niet meer onderhouden datasets blijven bestaan als </a:t>
            </a:r>
            <a:r>
              <a:rPr lang="nl-BE" err="1"/>
              <a:t>gehistoreerd</a:t>
            </a:r>
            <a:r>
              <a:rPr lang="nl-BE"/>
              <a:t>.</a:t>
            </a:r>
            <a:endParaRPr lang="nl-BE"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ACF50-19E7-419B-B785-C7C42517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2DB44-6498-4CA5-A5E4-D35D1796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51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99C79B-4604-4138-B76C-F24DF5DF9D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Principe 2</a:t>
            </a:r>
          </a:p>
        </p:txBody>
      </p:sp>
    </p:spTree>
    <p:extLst>
      <p:ext uri="{BB962C8B-B14F-4D97-AF65-F5344CB8AC3E}">
        <p14:creationId xmlns:p14="http://schemas.microsoft.com/office/powerpoint/2010/main" val="249630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A96D-897E-4DD0-8FFE-151968D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Identificatoren: ontwerpprincipes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8728-9A6A-4D34-AB18-FB823DCF4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Een </a:t>
            </a:r>
            <a:r>
              <a:rPr lang="nl-BE" err="1"/>
              <a:t>identificator</a:t>
            </a:r>
            <a:r>
              <a:rPr lang="nl-BE"/>
              <a:t> is </a:t>
            </a:r>
            <a:r>
              <a:rPr lang="nl-BE" err="1"/>
              <a:t>dereferencieerbaar</a:t>
            </a:r>
            <a:r>
              <a:rPr lang="nl-BE"/>
              <a:t>, m.a.w. men kan op basis van de </a:t>
            </a:r>
            <a:r>
              <a:rPr lang="nl-BE" err="1"/>
              <a:t>identificator</a:t>
            </a:r>
            <a:r>
              <a:rPr lang="nl-BE"/>
              <a:t> kerninformatie bekomen over de entiteit waarnaar het verwijst.</a:t>
            </a:r>
          </a:p>
          <a:p>
            <a:endParaRPr lang="nl-BE"/>
          </a:p>
          <a:p>
            <a:endParaRPr lang="nl-BE"/>
          </a:p>
          <a:p>
            <a:endParaRPr lang="nl-BE" b="1"/>
          </a:p>
          <a:p>
            <a:endParaRPr lang="nl-BE" b="1"/>
          </a:p>
          <a:p>
            <a:r>
              <a:rPr lang="nl-BE" b="1"/>
              <a:t>Aandachtspunt</a:t>
            </a:r>
            <a:r>
              <a:rPr lang="nl-BE"/>
              <a:t>: gebruik een universeel gekend protocol om dit te bereiken. Bij voorkeur HTTP/HTTPS.</a:t>
            </a:r>
            <a:endParaRPr lang="nl-BE"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0843B-AD5F-4925-A77D-4108F43A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2E43C-AC46-4050-A561-9B2F4A3C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52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B062D8-44DD-4B9A-8ED6-3D906F59D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Principe 3</a:t>
            </a:r>
          </a:p>
        </p:txBody>
      </p:sp>
    </p:spTree>
    <p:extLst>
      <p:ext uri="{BB962C8B-B14F-4D97-AF65-F5344CB8AC3E}">
        <p14:creationId xmlns:p14="http://schemas.microsoft.com/office/powerpoint/2010/main" val="95530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EF30-3FFF-40C1-BA08-5815D1A2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Identificatoren in metadata DCAT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ED74B-EDEE-4D82-A92A-B87CEFDDB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Eigenschappen:</a:t>
            </a:r>
          </a:p>
          <a:p>
            <a:r>
              <a:rPr lang="nl-BE" i="1"/>
              <a:t>Identificator (</a:t>
            </a:r>
            <a:r>
              <a:rPr lang="nl-BE" i="1" err="1"/>
              <a:t>dct:identifier</a:t>
            </a:r>
            <a:r>
              <a:rPr lang="nl-BE" i="1"/>
              <a:t>): </a:t>
            </a:r>
            <a:r>
              <a:rPr lang="nl-BE" i="1" err="1"/>
              <a:t>Literal</a:t>
            </a:r>
            <a:r>
              <a:rPr lang="nl-BE" i="1"/>
              <a:t> met cardinaliteit 1..1</a:t>
            </a:r>
            <a:endParaRPr lang="nl-BE" i="1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i="1"/>
              <a:t>Andere identificator (</a:t>
            </a:r>
            <a:r>
              <a:rPr lang="nl-BE" i="1" err="1"/>
              <a:t>adms:identifier</a:t>
            </a:r>
            <a:r>
              <a:rPr lang="nl-BE" i="1"/>
              <a:t>): Identificator (Resource) met cardinaliteit 0..n</a:t>
            </a:r>
          </a:p>
          <a:p>
            <a:endParaRPr lang="nl-BE" i="1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i="1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i="1"/>
          </a:p>
          <a:p>
            <a:endParaRPr lang="nl-BE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7E88C-53B3-45E1-830C-7D003183E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EEEF4-EEF0-4BA0-9AC4-0C6B0E4D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53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563A9D-6185-4C5F-B614-9B2F8832A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3675A-EFB4-4CC4-AF4C-CE6D69813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93" y="3663918"/>
            <a:ext cx="34575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xmlns="" r:id="rId3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FAE9-488C-492E-B5F0-697E45FB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Uitdagingen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1296-6070-4262-8E5B-0238415D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err="1"/>
              <a:t>Harvesting</a:t>
            </a:r>
            <a:r>
              <a:rPr lang="nl-BE"/>
              <a:t> doorheen portalen toont aan dat: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Elk portaal (UI) zijn eigen </a:t>
            </a:r>
            <a:r>
              <a:rPr lang="nl-BE" err="1"/>
              <a:t>identificatoren</a:t>
            </a:r>
            <a:r>
              <a:rPr lang="nl-BE"/>
              <a:t> maakt voor dezelfde dataset: een reflectie van de data in functie van de lay-out van het portaal</a:t>
            </a:r>
            <a:endParaRPr lang="nl-BE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Elk portaal (UI) neemt vrijheid m.b.t. lokale (interne) referenties</a:t>
            </a:r>
            <a:endParaRPr lang="nl-BE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Gebruikers zijn niet erg zorgzaam met </a:t>
            </a:r>
            <a:r>
              <a:rPr lang="nl-BE" err="1"/>
              <a:t>identificatoren</a:t>
            </a:r>
            <a:r>
              <a:rPr lang="nl-BE"/>
              <a:t>: ze kopiëren de portaal UI </a:t>
            </a:r>
            <a:r>
              <a:rPr lang="nl-BE" err="1"/>
              <a:t>ipv</a:t>
            </a:r>
            <a:r>
              <a:rPr lang="nl-BE"/>
              <a:t> de persistente </a:t>
            </a:r>
            <a:r>
              <a:rPr lang="nl-BE" err="1"/>
              <a:t>identificator</a:t>
            </a:r>
            <a:endParaRPr lang="nl-BE" err="1">
              <a:cs typeface="Calibri Light"/>
            </a:endParaRPr>
          </a:p>
          <a:p>
            <a:endParaRPr lang="nl-BE"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503C0-880D-4336-A310-DAFDC2F4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6156F-BDFF-4649-873C-895E4994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54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76566-8223-464F-BF66-2FAEB65C8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81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6375-78D3-4D04-9971-EEB59E35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Harvestingsproces</a:t>
            </a:r>
            <a:r>
              <a:rPr lang="nl-BE"/>
              <a:t>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5732-D4C8-4A52-BBA0-932D7CE8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Dataset D van uitgever A gepubliceerd in catalogus CA wordt </a:t>
            </a:r>
            <a:r>
              <a:rPr lang="nl-BE" err="1"/>
              <a:t>geharvest</a:t>
            </a:r>
            <a:r>
              <a:rPr lang="nl-BE"/>
              <a:t> door aggregerende catalogus CV. Catalogus CA heeft een catalogusrecord CAR dat verwijst naar D.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E99A6-5F6C-4D28-844D-7779BFCE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3635F-B335-43D9-8BE9-33733C91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55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8E4E7-8FAF-455B-8EF4-2D5CE654B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Situatie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CDC512-0EB4-4C92-8E16-F68630C41C40}"/>
              </a:ext>
            </a:extLst>
          </p:cNvPr>
          <p:cNvGrpSpPr/>
          <p:nvPr/>
        </p:nvGrpSpPr>
        <p:grpSpPr>
          <a:xfrm>
            <a:off x="937547" y="3657599"/>
            <a:ext cx="5984612" cy="2203670"/>
            <a:chOff x="937547" y="3657599"/>
            <a:chExt cx="5984612" cy="22036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81CF6E-3C5F-40A9-A51E-EDDCFFACF1A2}"/>
                </a:ext>
              </a:extLst>
            </p:cNvPr>
            <p:cNvSpPr txBox="1"/>
            <p:nvPr/>
          </p:nvSpPr>
          <p:spPr>
            <a:xfrm>
              <a:off x="937547" y="3657599"/>
              <a:ext cx="59846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800"/>
                <a:t>D </a:t>
              </a:r>
              <a:r>
                <a:rPr lang="nl-BE" sz="2800" err="1"/>
                <a:t>dct:identifier</a:t>
              </a:r>
              <a:r>
                <a:rPr lang="nl-BE" sz="2800"/>
                <a:t> “d1”.</a:t>
              </a:r>
            </a:p>
            <a:p>
              <a:r>
                <a:rPr lang="nl-BE" sz="2800"/>
                <a:t>CAR </a:t>
              </a:r>
              <a:r>
                <a:rPr lang="nl-BE" sz="2800" err="1"/>
                <a:t>dct:identifier</a:t>
              </a:r>
              <a:r>
                <a:rPr lang="nl-BE" sz="2800"/>
                <a:t> “ca1-d1”.</a:t>
              </a:r>
            </a:p>
            <a:p>
              <a:r>
                <a:rPr lang="nl-BE" sz="2800"/>
                <a:t>CA </a:t>
              </a:r>
              <a:r>
                <a:rPr lang="nl-BE" sz="2800" err="1"/>
                <a:t>dct:identifier</a:t>
              </a:r>
              <a:r>
                <a:rPr lang="nl-BE" sz="2800"/>
                <a:t> “ca1”.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C5044F-33D8-4124-A5D0-A4D9054CB76A}"/>
                </a:ext>
              </a:extLst>
            </p:cNvPr>
            <p:cNvGrpSpPr/>
            <p:nvPr/>
          </p:nvGrpSpPr>
          <p:grpSpPr>
            <a:xfrm>
              <a:off x="1011677" y="5428034"/>
              <a:ext cx="5084322" cy="433235"/>
              <a:chOff x="1011677" y="5428034"/>
              <a:chExt cx="5084322" cy="4332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5ED0FF1-3ABF-4D34-BEBD-AD37F91283B6}"/>
                  </a:ext>
                </a:extLst>
              </p:cNvPr>
              <p:cNvSpPr/>
              <p:nvPr/>
            </p:nvSpPr>
            <p:spPr>
              <a:xfrm>
                <a:off x="1011677" y="5428034"/>
                <a:ext cx="1274323" cy="42502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/>
                  <a:t>ca1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41DDF84-864C-4B73-8266-6B8D676D4844}"/>
                  </a:ext>
                </a:extLst>
              </p:cNvPr>
              <p:cNvSpPr/>
              <p:nvPr/>
            </p:nvSpPr>
            <p:spPr>
              <a:xfrm>
                <a:off x="2916676" y="5436243"/>
                <a:ext cx="1274323" cy="42502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/>
                  <a:t>ca1-d1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42B96C-B336-4AE5-A966-F3B1D5F12F93}"/>
                  </a:ext>
                </a:extLst>
              </p:cNvPr>
              <p:cNvSpPr/>
              <p:nvPr/>
            </p:nvSpPr>
            <p:spPr>
              <a:xfrm>
                <a:off x="4821676" y="5430224"/>
                <a:ext cx="1274323" cy="42502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/>
                  <a:t>d1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0EDFC8F-A04D-48EF-B2A0-0591BF1F5F4C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>
                <a:off x="2286000" y="5640547"/>
                <a:ext cx="630676" cy="82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DD1FF21-BD0C-4074-A4AF-AA94F18A2CDC}"/>
                  </a:ext>
                </a:extLst>
              </p:cNvPr>
              <p:cNvCxnSpPr>
                <a:stCxn id="11" idx="3"/>
                <a:endCxn id="12" idx="1"/>
              </p:cNvCxnSpPr>
              <p:nvPr/>
            </p:nvCxnSpPr>
            <p:spPr>
              <a:xfrm flipV="1">
                <a:off x="4190999" y="5642737"/>
                <a:ext cx="630677" cy="6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C99E10BA-C44D-4C6F-B81B-FD0F51AB92E6}"/>
                  </a:ext>
                </a:extLst>
              </p:cNvPr>
              <p:cNvCxnSpPr>
                <a:stCxn id="10" idx="2"/>
                <a:endCxn id="12" idx="2"/>
              </p:cNvCxnSpPr>
              <p:nvPr/>
            </p:nvCxnSpPr>
            <p:spPr>
              <a:xfrm rot="16200000" flipH="1">
                <a:off x="3552743" y="3949154"/>
                <a:ext cx="2191" cy="3809999"/>
              </a:xfrm>
              <a:prstGeom prst="bentConnector3">
                <a:avLst>
                  <a:gd name="adj1" fmla="val 10533592"/>
                </a:avLst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07A94C-34FE-4D40-BEC1-A23B19C0C95D}"/>
              </a:ext>
            </a:extLst>
          </p:cNvPr>
          <p:cNvGrpSpPr/>
          <p:nvPr/>
        </p:nvGrpSpPr>
        <p:grpSpPr>
          <a:xfrm>
            <a:off x="5658678" y="3657599"/>
            <a:ext cx="7141107" cy="2160588"/>
            <a:chOff x="5658678" y="3657599"/>
            <a:chExt cx="7141107" cy="21605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1D14704-B288-4C5D-B7EF-B393B1E4620A}"/>
                </a:ext>
              </a:extLst>
            </p:cNvPr>
            <p:cNvGrpSpPr/>
            <p:nvPr/>
          </p:nvGrpSpPr>
          <p:grpSpPr>
            <a:xfrm>
              <a:off x="5658678" y="3657599"/>
              <a:ext cx="7141107" cy="2160588"/>
              <a:chOff x="5658678" y="3657599"/>
              <a:chExt cx="7141107" cy="216058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C8A0D2E-2120-4A75-9F8E-0AD5A44FC7AC}"/>
                  </a:ext>
                </a:extLst>
              </p:cNvPr>
              <p:cNvGrpSpPr/>
              <p:nvPr/>
            </p:nvGrpSpPr>
            <p:grpSpPr>
              <a:xfrm>
                <a:off x="5658678" y="3657599"/>
                <a:ext cx="7141107" cy="2160588"/>
                <a:chOff x="5658678" y="3657599"/>
                <a:chExt cx="7141107" cy="2160588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ABFC3FA-3FA6-487B-8645-EAFE6CF8E270}"/>
                    </a:ext>
                  </a:extLst>
                </p:cNvPr>
                <p:cNvSpPr txBox="1"/>
                <p:nvPr/>
              </p:nvSpPr>
              <p:spPr>
                <a:xfrm>
                  <a:off x="6815173" y="3657599"/>
                  <a:ext cx="5984612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BE" sz="2800"/>
                    <a:t>CV </a:t>
                  </a:r>
                  <a:r>
                    <a:rPr lang="nl-BE" sz="2800" err="1"/>
                    <a:t>dct:identifier</a:t>
                  </a:r>
                  <a:r>
                    <a:rPr lang="nl-BE" sz="2800"/>
                    <a:t> “cv1”.</a:t>
                  </a:r>
                </a:p>
                <a:p>
                  <a:r>
                    <a:rPr lang="nl-BE" sz="2800"/>
                    <a:t>CVR </a:t>
                  </a:r>
                  <a:r>
                    <a:rPr lang="nl-BE" sz="2800" err="1"/>
                    <a:t>dct:identifier</a:t>
                  </a:r>
                  <a:r>
                    <a:rPr lang="nl-BE" sz="2800"/>
                    <a:t>  “cv1-d1”.</a:t>
                  </a:r>
                </a:p>
                <a:p>
                  <a:r>
                    <a:rPr lang="nl-BE" sz="2800"/>
                    <a:t>D </a:t>
                  </a:r>
                  <a:r>
                    <a:rPr lang="nl-BE" sz="2800" err="1"/>
                    <a:t>dct:identifier</a:t>
                  </a:r>
                  <a:r>
                    <a:rPr lang="nl-BE" sz="2800"/>
                    <a:t> “d1”. </a:t>
                  </a:r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49C496F4-52C9-44E6-A645-2E5A67F4D7CA}"/>
                    </a:ext>
                  </a:extLst>
                </p:cNvPr>
                <p:cNvSpPr/>
                <p:nvPr/>
              </p:nvSpPr>
              <p:spPr>
                <a:xfrm>
                  <a:off x="5658678" y="4184374"/>
                  <a:ext cx="874643" cy="44726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75EB6A0-A35F-4AD2-8E1B-4FDEB93B0ABA}"/>
                    </a:ext>
                  </a:extLst>
                </p:cNvPr>
                <p:cNvSpPr/>
                <p:nvPr/>
              </p:nvSpPr>
              <p:spPr>
                <a:xfrm>
                  <a:off x="6733163" y="5384952"/>
                  <a:ext cx="1274323" cy="4250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BE"/>
                    <a:t>cv1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68D8487-0C56-491A-848A-67AD39E9E4B8}"/>
                    </a:ext>
                  </a:extLst>
                </p:cNvPr>
                <p:cNvSpPr/>
                <p:nvPr/>
              </p:nvSpPr>
              <p:spPr>
                <a:xfrm>
                  <a:off x="8638162" y="5393161"/>
                  <a:ext cx="1274323" cy="425026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BE"/>
                    <a:t>cv1-d1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17F6B4F-A9A8-45E5-B06F-B76841659A28}"/>
                    </a:ext>
                  </a:extLst>
                </p:cNvPr>
                <p:cNvSpPr/>
                <p:nvPr/>
              </p:nvSpPr>
              <p:spPr>
                <a:xfrm>
                  <a:off x="10543162" y="5387142"/>
                  <a:ext cx="1274323" cy="425026"/>
                </a:xfrm>
                <a:prstGeom prst="rect">
                  <a:avLst/>
                </a:prstGeom>
                <a:pattFill prst="wdDnDiag">
                  <a:fgClr>
                    <a:schemeClr val="accent6"/>
                  </a:fgClr>
                  <a:bgClr>
                    <a:schemeClr val="accent4"/>
                  </a:bgClr>
                </a:patt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BE"/>
                    <a:t>d1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769ADB0-517B-44BC-B420-09D9B4155A61}"/>
                    </a:ext>
                  </a:extLst>
                </p:cNvPr>
                <p:cNvCxnSpPr>
                  <a:stCxn id="21" idx="3"/>
                  <a:endCxn id="22" idx="1"/>
                </p:cNvCxnSpPr>
                <p:nvPr/>
              </p:nvCxnSpPr>
              <p:spPr>
                <a:xfrm>
                  <a:off x="8007486" y="5597465"/>
                  <a:ext cx="630676" cy="82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665E33C4-DB90-4518-BB68-52B564B510AF}"/>
                    </a:ext>
                  </a:extLst>
                </p:cNvPr>
                <p:cNvCxnSpPr>
                  <a:stCxn id="22" idx="3"/>
                  <a:endCxn id="23" idx="1"/>
                </p:cNvCxnSpPr>
                <p:nvPr/>
              </p:nvCxnSpPr>
              <p:spPr>
                <a:xfrm flipV="1">
                  <a:off x="9912485" y="5599655"/>
                  <a:ext cx="630677" cy="6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D3ABA340-C12C-47C8-B263-24FC416821F2}"/>
                  </a:ext>
                </a:extLst>
              </p:cNvPr>
              <p:cNvCxnSpPr>
                <a:stCxn id="21" idx="2"/>
                <a:endCxn id="23" idx="2"/>
              </p:cNvCxnSpPr>
              <p:nvPr/>
            </p:nvCxnSpPr>
            <p:spPr>
              <a:xfrm rot="16200000" flipH="1">
                <a:off x="9274229" y="3906072"/>
                <a:ext cx="2191" cy="3809999"/>
              </a:xfrm>
              <a:prstGeom prst="bentConnector3">
                <a:avLst>
                  <a:gd name="adj1" fmla="val 10533592"/>
                </a:avLst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029BB2-0608-4CF3-A730-ACF8D853FE53}"/>
                </a:ext>
              </a:extLst>
            </p:cNvPr>
            <p:cNvSpPr txBox="1"/>
            <p:nvPr/>
          </p:nvSpPr>
          <p:spPr>
            <a:xfrm>
              <a:off x="11288648" y="5058702"/>
              <a:ext cx="620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/>
                <a:t>copy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20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6375-78D3-4D04-9971-EEB59E35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Harvestingsproces</a:t>
            </a:r>
            <a:r>
              <a:rPr lang="nl-BE"/>
              <a:t>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5732-D4C8-4A52-BBA0-932D7CE8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E99A6-5F6C-4D28-844D-7779BFCE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3635F-B335-43D9-8BE9-33733C91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56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8E4E7-8FAF-455B-8EF4-2D5CE654B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BE"/>
              <a:t>Situatie – voeg bronvermelding van </a:t>
            </a:r>
            <a:r>
              <a:rPr lang="nl-BE" err="1"/>
              <a:t>Harvesting</a:t>
            </a:r>
            <a:r>
              <a:rPr lang="nl-BE"/>
              <a:t> toe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CDC512-0EB4-4C92-8E16-F68630C41C40}"/>
              </a:ext>
            </a:extLst>
          </p:cNvPr>
          <p:cNvGrpSpPr/>
          <p:nvPr/>
        </p:nvGrpSpPr>
        <p:grpSpPr>
          <a:xfrm>
            <a:off x="1011677" y="2339240"/>
            <a:ext cx="5984612" cy="3522029"/>
            <a:chOff x="1011677" y="2339240"/>
            <a:chExt cx="5984612" cy="35220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81CF6E-3C5F-40A9-A51E-EDDCFFACF1A2}"/>
                </a:ext>
              </a:extLst>
            </p:cNvPr>
            <p:cNvSpPr txBox="1"/>
            <p:nvPr/>
          </p:nvSpPr>
          <p:spPr>
            <a:xfrm>
              <a:off x="1011677" y="2339240"/>
              <a:ext cx="598461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800"/>
                <a:t>D </a:t>
              </a:r>
              <a:r>
                <a:rPr lang="nl-BE" sz="2800" err="1"/>
                <a:t>dct:identifier</a:t>
              </a:r>
              <a:r>
                <a:rPr lang="nl-BE" sz="2800"/>
                <a:t> “d1”.</a:t>
              </a:r>
            </a:p>
            <a:p>
              <a:r>
                <a:rPr lang="nl-BE" sz="2800"/>
                <a:t>CAR </a:t>
              </a:r>
              <a:r>
                <a:rPr lang="nl-BE" sz="2800" err="1"/>
                <a:t>dct:identifier</a:t>
              </a:r>
              <a:r>
                <a:rPr lang="nl-BE" sz="2800"/>
                <a:t> “ca1-d1”.</a:t>
              </a:r>
            </a:p>
            <a:p>
              <a:r>
                <a:rPr lang="nl-BE" sz="2800"/>
                <a:t>CA </a:t>
              </a:r>
              <a:r>
                <a:rPr lang="nl-BE" sz="2800" err="1"/>
                <a:t>dct:identifier</a:t>
              </a:r>
              <a:r>
                <a:rPr lang="nl-BE" sz="2800"/>
                <a:t> “ca1”.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C5044F-33D8-4124-A5D0-A4D9054CB76A}"/>
                </a:ext>
              </a:extLst>
            </p:cNvPr>
            <p:cNvGrpSpPr/>
            <p:nvPr/>
          </p:nvGrpSpPr>
          <p:grpSpPr>
            <a:xfrm>
              <a:off x="1011677" y="5428034"/>
              <a:ext cx="5084322" cy="433235"/>
              <a:chOff x="1011677" y="5428034"/>
              <a:chExt cx="5084322" cy="4332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5ED0FF1-3ABF-4D34-BEBD-AD37F91283B6}"/>
                  </a:ext>
                </a:extLst>
              </p:cNvPr>
              <p:cNvSpPr/>
              <p:nvPr/>
            </p:nvSpPr>
            <p:spPr>
              <a:xfrm>
                <a:off x="1011677" y="5428034"/>
                <a:ext cx="1274323" cy="42502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/>
                  <a:t>ca1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41DDF84-864C-4B73-8266-6B8D676D4844}"/>
                  </a:ext>
                </a:extLst>
              </p:cNvPr>
              <p:cNvSpPr/>
              <p:nvPr/>
            </p:nvSpPr>
            <p:spPr>
              <a:xfrm>
                <a:off x="2916676" y="5436243"/>
                <a:ext cx="1274323" cy="42502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/>
                  <a:t>ca1-d1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42B96C-B336-4AE5-A966-F3B1D5F12F93}"/>
                  </a:ext>
                </a:extLst>
              </p:cNvPr>
              <p:cNvSpPr/>
              <p:nvPr/>
            </p:nvSpPr>
            <p:spPr>
              <a:xfrm>
                <a:off x="4821676" y="5430224"/>
                <a:ext cx="1274323" cy="42502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/>
                  <a:t>d1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0EDFC8F-A04D-48EF-B2A0-0591BF1F5F4C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>
                <a:off x="2286000" y="5640547"/>
                <a:ext cx="630676" cy="82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DD1FF21-BD0C-4074-A4AF-AA94F18A2CDC}"/>
                  </a:ext>
                </a:extLst>
              </p:cNvPr>
              <p:cNvCxnSpPr>
                <a:stCxn id="11" idx="3"/>
                <a:endCxn id="12" idx="1"/>
              </p:cNvCxnSpPr>
              <p:nvPr/>
            </p:nvCxnSpPr>
            <p:spPr>
              <a:xfrm flipV="1">
                <a:off x="4190999" y="5642737"/>
                <a:ext cx="630677" cy="6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C99E10BA-C44D-4C6F-B81B-FD0F51AB92E6}"/>
                  </a:ext>
                </a:extLst>
              </p:cNvPr>
              <p:cNvCxnSpPr>
                <a:stCxn id="10" idx="2"/>
                <a:endCxn id="12" idx="2"/>
              </p:cNvCxnSpPr>
              <p:nvPr/>
            </p:nvCxnSpPr>
            <p:spPr>
              <a:xfrm rot="16200000" flipH="1">
                <a:off x="3552743" y="3949154"/>
                <a:ext cx="2191" cy="3809999"/>
              </a:xfrm>
              <a:prstGeom prst="bentConnector3">
                <a:avLst>
                  <a:gd name="adj1" fmla="val 10533592"/>
                </a:avLst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EF524C1-1218-49EE-87E2-6EBA10967BDF}"/>
              </a:ext>
            </a:extLst>
          </p:cNvPr>
          <p:cNvCxnSpPr>
            <a:stCxn id="22" idx="0"/>
            <a:endCxn id="11" idx="0"/>
          </p:cNvCxnSpPr>
          <p:nvPr/>
        </p:nvCxnSpPr>
        <p:spPr>
          <a:xfrm rot="16200000" flipH="1" flipV="1">
            <a:off x="6393040" y="2553959"/>
            <a:ext cx="43082" cy="5721486"/>
          </a:xfrm>
          <a:prstGeom prst="bentConnector3">
            <a:avLst>
              <a:gd name="adj1" fmla="val -530616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8BCDED-FC91-484A-A03E-E3976547043E}"/>
              </a:ext>
            </a:extLst>
          </p:cNvPr>
          <p:cNvGrpSpPr/>
          <p:nvPr/>
        </p:nvGrpSpPr>
        <p:grpSpPr>
          <a:xfrm>
            <a:off x="5658677" y="2272357"/>
            <a:ext cx="7246114" cy="3545830"/>
            <a:chOff x="5658677" y="2272357"/>
            <a:chExt cx="7246114" cy="354583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1D14704-B288-4C5D-B7EF-B393B1E4620A}"/>
                </a:ext>
              </a:extLst>
            </p:cNvPr>
            <p:cNvGrpSpPr/>
            <p:nvPr/>
          </p:nvGrpSpPr>
          <p:grpSpPr>
            <a:xfrm>
              <a:off x="5658677" y="2272357"/>
              <a:ext cx="7246114" cy="3545830"/>
              <a:chOff x="5658677" y="2272357"/>
              <a:chExt cx="7246114" cy="354583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C8A0D2E-2120-4A75-9F8E-0AD5A44FC7AC}"/>
                  </a:ext>
                </a:extLst>
              </p:cNvPr>
              <p:cNvGrpSpPr/>
              <p:nvPr/>
            </p:nvGrpSpPr>
            <p:grpSpPr>
              <a:xfrm>
                <a:off x="5658677" y="2272357"/>
                <a:ext cx="7246114" cy="3545830"/>
                <a:chOff x="5658677" y="2272357"/>
                <a:chExt cx="7246114" cy="3545830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ABFC3FA-3FA6-487B-8645-EAFE6CF8E270}"/>
                    </a:ext>
                  </a:extLst>
                </p:cNvPr>
                <p:cNvSpPr txBox="1"/>
                <p:nvPr/>
              </p:nvSpPr>
              <p:spPr>
                <a:xfrm>
                  <a:off x="6920179" y="2272357"/>
                  <a:ext cx="5984612" cy="2677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BE" sz="2800"/>
                    <a:t>CV </a:t>
                  </a:r>
                  <a:r>
                    <a:rPr lang="nl-BE" sz="2800" err="1"/>
                    <a:t>dct:identifier</a:t>
                  </a:r>
                  <a:r>
                    <a:rPr lang="nl-BE" sz="2800"/>
                    <a:t> “cv1”.</a:t>
                  </a:r>
                </a:p>
                <a:p>
                  <a:r>
                    <a:rPr lang="nl-BE" sz="2800"/>
                    <a:t>CVR </a:t>
                  </a:r>
                  <a:r>
                    <a:rPr lang="nl-BE" sz="2800" err="1"/>
                    <a:t>dct:identifier</a:t>
                  </a:r>
                  <a:r>
                    <a:rPr lang="nl-BE" sz="2800"/>
                    <a:t>  “cv1-d1”.</a:t>
                  </a:r>
                </a:p>
                <a:p>
                  <a:r>
                    <a:rPr lang="nl-BE" sz="2800"/>
                    <a:t>D </a:t>
                  </a:r>
                  <a:r>
                    <a:rPr lang="nl-BE" sz="2800" err="1"/>
                    <a:t>dct:identifier</a:t>
                  </a:r>
                  <a:r>
                    <a:rPr lang="nl-BE" sz="2800"/>
                    <a:t> “d1”. </a:t>
                  </a:r>
                </a:p>
                <a:p>
                  <a:endParaRPr lang="nl-BE" sz="2800"/>
                </a:p>
                <a:p>
                  <a:r>
                    <a:rPr lang="nl-BE" sz="2800"/>
                    <a:t>CVR </a:t>
                  </a:r>
                  <a:r>
                    <a:rPr lang="nl-BE" sz="2800" err="1"/>
                    <a:t>dct:source</a:t>
                  </a:r>
                  <a:r>
                    <a:rPr lang="nl-BE" sz="2800"/>
                    <a:t>  CAR.</a:t>
                  </a:r>
                </a:p>
                <a:p>
                  <a:endParaRPr lang="nl-BE" sz="2800"/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49C496F4-52C9-44E6-A645-2E5A67F4D7CA}"/>
                    </a:ext>
                  </a:extLst>
                </p:cNvPr>
                <p:cNvSpPr/>
                <p:nvPr/>
              </p:nvSpPr>
              <p:spPr>
                <a:xfrm>
                  <a:off x="5658677" y="3343857"/>
                  <a:ext cx="874643" cy="44726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75EB6A0-A35F-4AD2-8E1B-4FDEB93B0ABA}"/>
                    </a:ext>
                  </a:extLst>
                </p:cNvPr>
                <p:cNvSpPr/>
                <p:nvPr/>
              </p:nvSpPr>
              <p:spPr>
                <a:xfrm>
                  <a:off x="6733163" y="5384952"/>
                  <a:ext cx="1274323" cy="4250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BE"/>
                    <a:t>cv1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68D8487-0C56-491A-848A-67AD39E9E4B8}"/>
                    </a:ext>
                  </a:extLst>
                </p:cNvPr>
                <p:cNvSpPr/>
                <p:nvPr/>
              </p:nvSpPr>
              <p:spPr>
                <a:xfrm>
                  <a:off x="8638162" y="5393161"/>
                  <a:ext cx="1274323" cy="425026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BE"/>
                    <a:t>cv1-d1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17F6B4F-A9A8-45E5-B06F-B76841659A28}"/>
                    </a:ext>
                  </a:extLst>
                </p:cNvPr>
                <p:cNvSpPr/>
                <p:nvPr/>
              </p:nvSpPr>
              <p:spPr>
                <a:xfrm>
                  <a:off x="10543162" y="5387142"/>
                  <a:ext cx="1274323" cy="425026"/>
                </a:xfrm>
                <a:prstGeom prst="rect">
                  <a:avLst/>
                </a:prstGeom>
                <a:pattFill prst="wdDnDiag">
                  <a:fgClr>
                    <a:schemeClr val="accent4"/>
                  </a:fgClr>
                  <a:bgClr>
                    <a:schemeClr val="accent6"/>
                  </a:bgClr>
                </a:patt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BE"/>
                    <a:t>d1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769ADB0-517B-44BC-B420-09D9B4155A61}"/>
                    </a:ext>
                  </a:extLst>
                </p:cNvPr>
                <p:cNvCxnSpPr>
                  <a:stCxn id="21" idx="3"/>
                  <a:endCxn id="22" idx="1"/>
                </p:cNvCxnSpPr>
                <p:nvPr/>
              </p:nvCxnSpPr>
              <p:spPr>
                <a:xfrm>
                  <a:off x="8007486" y="5597465"/>
                  <a:ext cx="630676" cy="82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665E33C4-DB90-4518-BB68-52B564B510AF}"/>
                    </a:ext>
                  </a:extLst>
                </p:cNvPr>
                <p:cNvCxnSpPr>
                  <a:stCxn id="22" idx="3"/>
                  <a:endCxn id="23" idx="1"/>
                </p:cNvCxnSpPr>
                <p:nvPr/>
              </p:nvCxnSpPr>
              <p:spPr>
                <a:xfrm flipV="1">
                  <a:off x="9912485" y="5599655"/>
                  <a:ext cx="630677" cy="6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D3ABA340-C12C-47C8-B263-24FC416821F2}"/>
                  </a:ext>
                </a:extLst>
              </p:cNvPr>
              <p:cNvCxnSpPr>
                <a:stCxn id="21" idx="2"/>
                <a:endCxn id="23" idx="2"/>
              </p:cNvCxnSpPr>
              <p:nvPr/>
            </p:nvCxnSpPr>
            <p:spPr>
              <a:xfrm rot="16200000" flipH="1">
                <a:off x="9274229" y="3906072"/>
                <a:ext cx="2191" cy="3809999"/>
              </a:xfrm>
              <a:prstGeom prst="bentConnector3">
                <a:avLst>
                  <a:gd name="adj1" fmla="val 10533592"/>
                </a:avLst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A66B4D-5F41-467D-A98F-C674178FBD80}"/>
                </a:ext>
              </a:extLst>
            </p:cNvPr>
            <p:cNvSpPr txBox="1"/>
            <p:nvPr/>
          </p:nvSpPr>
          <p:spPr>
            <a:xfrm>
              <a:off x="11275397" y="5045369"/>
              <a:ext cx="620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/>
                <a:t>copy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71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49042F-986A-4279-9349-9E6EA8F1BA4A}"/>
              </a:ext>
            </a:extLst>
          </p:cNvPr>
          <p:cNvSpPr/>
          <p:nvPr/>
        </p:nvSpPr>
        <p:spPr>
          <a:xfrm>
            <a:off x="6619461" y="3538330"/>
            <a:ext cx="4035287" cy="16797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96375-78D3-4D04-9971-EEB59E35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Harvestingsproces</a:t>
            </a:r>
            <a:r>
              <a:rPr lang="nl-BE"/>
              <a:t>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5732-D4C8-4A52-BBA0-932D7CE8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E99A6-5F6C-4D28-844D-7779BFCE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3635F-B335-43D9-8BE9-33733C91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57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8E4E7-8FAF-455B-8EF4-2D5CE654B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Situatie – voeg bronvermelding van Identificator toe (</a:t>
            </a:r>
            <a:r>
              <a:rPr lang="nl-BE" err="1"/>
              <a:t>alternative</a:t>
            </a:r>
            <a:r>
              <a:rPr lang="nl-BE"/>
              <a:t> </a:t>
            </a:r>
            <a:r>
              <a:rPr lang="nl-BE" err="1"/>
              <a:t>iD</a:t>
            </a:r>
            <a:r>
              <a:rPr lang="nl-BE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FC3FA-3FA6-487B-8645-EAFE6CF8E270}"/>
              </a:ext>
            </a:extLst>
          </p:cNvPr>
          <p:cNvSpPr txBox="1"/>
          <p:nvPr/>
        </p:nvSpPr>
        <p:spPr>
          <a:xfrm>
            <a:off x="6815173" y="2135206"/>
            <a:ext cx="5984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/>
              <a:t>CV </a:t>
            </a:r>
            <a:r>
              <a:rPr lang="nl-BE" sz="2400" err="1"/>
              <a:t>dct:identifier</a:t>
            </a:r>
            <a:r>
              <a:rPr lang="nl-BE" sz="2400"/>
              <a:t> “cv1”.</a:t>
            </a:r>
          </a:p>
          <a:p>
            <a:r>
              <a:rPr lang="nl-BE" sz="2400"/>
              <a:t>CVR </a:t>
            </a:r>
            <a:r>
              <a:rPr lang="nl-BE" sz="2400" err="1"/>
              <a:t>dct:identifier</a:t>
            </a:r>
            <a:r>
              <a:rPr lang="nl-BE" sz="2400"/>
              <a:t>  “cv1-d1”.</a:t>
            </a:r>
          </a:p>
          <a:p>
            <a:r>
              <a:rPr lang="nl-BE" sz="2400"/>
              <a:t>D </a:t>
            </a:r>
            <a:r>
              <a:rPr lang="nl-BE" sz="2400" err="1"/>
              <a:t>dct:identifier</a:t>
            </a:r>
            <a:r>
              <a:rPr lang="nl-BE" sz="2400"/>
              <a:t> “d1”. </a:t>
            </a:r>
          </a:p>
          <a:p>
            <a:endParaRPr lang="nl-BE" sz="2400"/>
          </a:p>
          <a:p>
            <a:r>
              <a:rPr lang="nl-BE" sz="2400"/>
              <a:t>D </a:t>
            </a:r>
            <a:r>
              <a:rPr lang="nl-BE" sz="2400" err="1"/>
              <a:t>adms:identifier</a:t>
            </a:r>
            <a:r>
              <a:rPr lang="nl-BE" sz="2400"/>
              <a:t> [ </a:t>
            </a:r>
          </a:p>
          <a:p>
            <a:r>
              <a:rPr lang="nl-BE" sz="2400"/>
              <a:t>          _:  </a:t>
            </a:r>
            <a:r>
              <a:rPr lang="nl-BE" sz="2400" err="1"/>
              <a:t>skos:notation</a:t>
            </a:r>
            <a:r>
              <a:rPr lang="nl-BE" sz="2400"/>
              <a:t> “d1”.</a:t>
            </a:r>
          </a:p>
          <a:p>
            <a:r>
              <a:rPr lang="nl-BE" sz="2400"/>
              <a:t>          _:  </a:t>
            </a:r>
            <a:r>
              <a:rPr lang="nl-BE" sz="2400" err="1"/>
              <a:t>dct:creator</a:t>
            </a:r>
            <a:r>
              <a:rPr lang="nl-BE" sz="2400"/>
              <a:t>  &lt;A&gt;</a:t>
            </a:r>
          </a:p>
          <a:p>
            <a:r>
              <a:rPr lang="nl-BE" sz="2400"/>
              <a:t>]</a:t>
            </a:r>
          </a:p>
          <a:p>
            <a:endParaRPr lang="nl-BE" sz="2400"/>
          </a:p>
          <a:p>
            <a:r>
              <a:rPr lang="nl-BE" sz="2400"/>
              <a:t>CVR </a:t>
            </a:r>
            <a:r>
              <a:rPr lang="nl-BE" sz="2400" err="1"/>
              <a:t>dct:source</a:t>
            </a:r>
            <a:r>
              <a:rPr lang="nl-BE" sz="2400"/>
              <a:t> CAR.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CF6E-3C5F-40A9-A51E-EDDCFFACF1A2}"/>
              </a:ext>
            </a:extLst>
          </p:cNvPr>
          <p:cNvSpPr txBox="1"/>
          <p:nvPr/>
        </p:nvSpPr>
        <p:spPr>
          <a:xfrm>
            <a:off x="937547" y="2893150"/>
            <a:ext cx="59846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D </a:t>
            </a:r>
            <a:r>
              <a:rPr lang="nl-BE" sz="2800" err="1"/>
              <a:t>dct:identifier</a:t>
            </a:r>
            <a:r>
              <a:rPr lang="nl-BE" sz="2800"/>
              <a:t> “d1”.</a:t>
            </a:r>
          </a:p>
          <a:p>
            <a:r>
              <a:rPr lang="nl-BE" sz="2800"/>
              <a:t>CAR </a:t>
            </a:r>
            <a:r>
              <a:rPr lang="nl-BE" sz="2800" err="1"/>
              <a:t>dct:identifier</a:t>
            </a:r>
            <a:r>
              <a:rPr lang="nl-BE" sz="2800"/>
              <a:t> “ca1-d1”.</a:t>
            </a:r>
          </a:p>
          <a:p>
            <a:r>
              <a:rPr lang="nl-BE" sz="2800"/>
              <a:t>CA </a:t>
            </a:r>
            <a:r>
              <a:rPr lang="nl-BE" sz="2800" err="1"/>
              <a:t>dct:identifier</a:t>
            </a:r>
            <a:r>
              <a:rPr lang="nl-BE" sz="2800"/>
              <a:t> “ca1”.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9C496F4-52C9-44E6-A645-2E5A67F4D7CA}"/>
              </a:ext>
            </a:extLst>
          </p:cNvPr>
          <p:cNvSpPr/>
          <p:nvPr/>
        </p:nvSpPr>
        <p:spPr>
          <a:xfrm>
            <a:off x="5560521" y="3756700"/>
            <a:ext cx="874643" cy="447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423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1533-6D6D-4709-83D0-B0547E69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Harvesting</a:t>
            </a:r>
            <a:r>
              <a:rPr lang="nl-BE"/>
              <a:t>: uitdaging van diverse identificatoren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8DFAC-108A-4865-9605-481CD9D48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/>
              <a:t>Momenteel geen regel waaraan </a:t>
            </a:r>
            <a:r>
              <a:rPr lang="nl-BE" i="1"/>
              <a:t>identificator </a:t>
            </a:r>
            <a:r>
              <a:rPr lang="nl-BE"/>
              <a:t>(</a:t>
            </a:r>
            <a:r>
              <a:rPr lang="nl-BE" err="1"/>
              <a:t>dct:identifier</a:t>
            </a:r>
            <a:r>
              <a:rPr lang="nl-BE"/>
              <a:t>) moet voldoen.</a:t>
            </a:r>
          </a:p>
          <a:p>
            <a:endParaRPr lang="nl-BE"/>
          </a:p>
          <a:p>
            <a:r>
              <a:rPr lang="nl-BE"/>
              <a:t>Mogelijke waarden: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b="1"/>
              <a:t>Vrije vorm</a:t>
            </a:r>
            <a:r>
              <a:rPr lang="nl-BE"/>
              <a:t>: “1”, “mijn dataset 1”, “stad:31 maart 2021”, …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b="1"/>
              <a:t>Systeemgegeneerd maar </a:t>
            </a:r>
            <a:r>
              <a:rPr lang="nl-BE" b="1" err="1"/>
              <a:t>contextloos</a:t>
            </a:r>
            <a:r>
              <a:rPr lang="nl-BE"/>
              <a:t>: “93a8582209b91449e51d6d8914f7165b8b02eab6”,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b="1"/>
              <a:t>Systeemgegeneerd met deferentie context</a:t>
            </a:r>
            <a:r>
              <a:rPr lang="nl-BE"/>
              <a:t>: “https://metadata.vlaanderen.be/id/dataset/32132131”, …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/>
          </a:p>
          <a:p>
            <a:r>
              <a:rPr lang="nl-BE" err="1"/>
              <a:t>Harvesting</a:t>
            </a:r>
            <a:r>
              <a:rPr lang="nl-BE"/>
              <a:t> levert alle vormen op. Hoe omgaan hiermee?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A52A9B-AFA4-4033-AA7D-6AE14F35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98972-59FB-4FBB-BD91-F6AFFB00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58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163876-B474-4F03-99E9-4EF8CF1F4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40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6375-78D3-4D04-9971-EEB59E35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Harvestingsproces</a:t>
            </a:r>
            <a:r>
              <a:rPr lang="nl-BE"/>
              <a:t>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5732-D4C8-4A52-BBA0-932D7CE8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Een geharmoniseerde identifier is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een door de harvester aangemaakte identifier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volgens vastgelegde kwaliteitsprincipes (zie hiervoor voor basis principes)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wordt uitgebreid gedocumenteerd meegegeven als “alternatieve identificator” om ervoor te zorgen dan afgeleide gebruiken door een portaal worden afgedekt.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E99A6-5F6C-4D28-844D-7779BFCE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3635F-B335-43D9-8BE9-33733C91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59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8E4E7-8FAF-455B-8EF4-2D5CE654B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voorstel – voeg geharmoniseerde Identificator toe</a:t>
            </a:r>
          </a:p>
        </p:txBody>
      </p:sp>
    </p:spTree>
    <p:extLst>
      <p:ext uri="{BB962C8B-B14F-4D97-AF65-F5344CB8AC3E}">
        <p14:creationId xmlns:p14="http://schemas.microsoft.com/office/powerpoint/2010/main" val="424967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075AF161-269F-4EF4-A7E1-DD50ACCB6FE5}"/>
              </a:ext>
            </a:extLst>
          </p:cNvPr>
          <p:cNvSpPr/>
          <p:nvPr/>
        </p:nvSpPr>
        <p:spPr>
          <a:xfrm>
            <a:off x="2257490" y="1020330"/>
            <a:ext cx="9696126" cy="56919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  <a:sym typeface="Arial"/>
            </a:endParaRPr>
          </a:p>
        </p:txBody>
      </p:sp>
      <p:sp>
        <p:nvSpPr>
          <p:cNvPr id="77" name="Rechthoek 17">
            <a:extLst>
              <a:ext uri="{FF2B5EF4-FFF2-40B4-BE49-F238E27FC236}">
                <a16:creationId xmlns:a16="http://schemas.microsoft.com/office/drawing/2014/main" id="{D9F09CB6-CB5C-4953-A6A2-ABD4C1F412DB}"/>
              </a:ext>
            </a:extLst>
          </p:cNvPr>
          <p:cNvSpPr/>
          <p:nvPr/>
        </p:nvSpPr>
        <p:spPr>
          <a:xfrm>
            <a:off x="9592426" y="3963208"/>
            <a:ext cx="1482243" cy="479568"/>
          </a:xfrm>
          <a:prstGeom prst="foldedCorner">
            <a:avLst>
              <a:gd name="adj" fmla="val 50000"/>
            </a:avLst>
          </a:prstGeom>
          <a:solidFill>
            <a:srgbClr val="D26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Calibri Light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Metadata DCAT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DC8C017-97C0-438A-B599-A6767FE14E42}"/>
              </a:ext>
            </a:extLst>
          </p:cNvPr>
          <p:cNvSpPr/>
          <p:nvPr/>
        </p:nvSpPr>
        <p:spPr>
          <a:xfrm>
            <a:off x="4426840" y="2398746"/>
            <a:ext cx="1475893" cy="477089"/>
          </a:xfrm>
          <a:prstGeom prst="foldedCorner">
            <a:avLst>
              <a:gd name="adj" fmla="val 50000"/>
            </a:avLst>
          </a:prstGeom>
          <a:solidFill>
            <a:srgbClr val="D26E25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Calibri Light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Implementation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profile 19139</a:t>
            </a:r>
            <a:endParaRPr kumimoji="0" lang="nl-NL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  <a:sym typeface="Arial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BF98CF7-9A6A-4D9B-8CD3-E2855B39465F}"/>
              </a:ext>
            </a:extLst>
          </p:cNvPr>
          <p:cNvSpPr/>
          <p:nvPr/>
        </p:nvSpPr>
        <p:spPr>
          <a:xfrm>
            <a:off x="4431524" y="3246573"/>
            <a:ext cx="1471208" cy="470369"/>
          </a:xfrm>
          <a:prstGeom prst="foldedCorner">
            <a:avLst>
              <a:gd name="adj" fmla="val 50000"/>
            </a:avLst>
          </a:prstGeom>
          <a:solidFill>
            <a:srgbClr val="D26E25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Calibri Light"/>
              <a:sym typeface="Arial"/>
            </a:endParaRPr>
          </a:p>
          <a:p>
            <a:pPr algn="ctr"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Technical </a:t>
            </a:r>
            <a:r>
              <a:rPr kumimoji="0" lang="nl-NL" sz="1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Guidelines</a:t>
            </a:r>
            <a:r>
              <a:rPr lang="nl-NL" sz="1400" kern="0">
                <a:solidFill>
                  <a:srgbClr val="FFFFFF"/>
                </a:solidFill>
                <a:latin typeface="Calibri Light"/>
                <a:cs typeface="Calibri Light"/>
                <a:sym typeface="Arial"/>
              </a:rPr>
              <a:t> 2.0</a:t>
            </a:r>
            <a:endParaRPr kumimoji="0" lang="nl-N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  <a:sym typeface="Arial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BD27046F-E847-4B5B-8289-CB2E4F44716A}"/>
              </a:ext>
            </a:extLst>
          </p:cNvPr>
          <p:cNvSpPr/>
          <p:nvPr/>
        </p:nvSpPr>
        <p:spPr>
          <a:xfrm>
            <a:off x="9592426" y="2398746"/>
            <a:ext cx="1482243" cy="479568"/>
          </a:xfrm>
          <a:prstGeom prst="foldedCorner">
            <a:avLst>
              <a:gd name="adj" fmla="val 50000"/>
            </a:avLst>
          </a:prstGeom>
          <a:solidFill>
            <a:srgbClr val="D26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Calibri Light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DCAT-AP 2.0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9DC163-6250-42ED-8BCC-7340FD30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32606" y="6475856"/>
            <a:ext cx="206349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76FC820-BC32-431B-8933-D586A02E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0425" y="6475857"/>
            <a:ext cx="838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ABE038-A425-4CC0-917A-1DC3ED725B2E}" type="slidenum">
              <a:rPr kumimoji="0" lang="nl-BE" sz="1200" b="0" i="0" u="none" strike="noStrike" kern="0" cap="none" spc="0" normalizeH="0" baseline="0" noProof="0" smtClean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rgbClr val="373636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463FEB-735E-4D12-8359-9368A32A3AC6}"/>
              </a:ext>
            </a:extLst>
          </p:cNvPr>
          <p:cNvSpPr/>
          <p:nvPr/>
        </p:nvSpPr>
        <p:spPr>
          <a:xfrm>
            <a:off x="5726420" y="1061827"/>
            <a:ext cx="1324840" cy="476250"/>
          </a:xfrm>
          <a:prstGeom prst="rect">
            <a:avLst/>
          </a:prstGeom>
          <a:solidFill>
            <a:srgbClr val="FFEB00"/>
          </a:solidFill>
          <a:ln>
            <a:solidFill>
              <a:srgbClr val="FFE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Dublin </a:t>
            </a:r>
            <a:r>
              <a:rPr kumimoji="0" lang="nl-NL" sz="1400" b="0" i="0" u="none" strike="noStrike" kern="0" cap="none" spc="0" normalizeH="0" baseline="0" noProof="0" err="1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Core</a:t>
            </a:r>
            <a:endParaRPr kumimoji="0" lang="nl-NL" sz="1400" b="0" i="0" u="none" strike="noStrike" kern="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 Light"/>
              <a:ea typeface="+mn-ea"/>
              <a:cs typeface="Calibri Light"/>
              <a:sym typeface="Arial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849D880-4C09-4390-9A5C-14C723F2F040}"/>
              </a:ext>
            </a:extLst>
          </p:cNvPr>
          <p:cNvSpPr/>
          <p:nvPr/>
        </p:nvSpPr>
        <p:spPr>
          <a:xfrm>
            <a:off x="2740791" y="1894069"/>
            <a:ext cx="1792430" cy="726476"/>
          </a:xfrm>
          <a:prstGeom prst="rect">
            <a:avLst/>
          </a:prstGeom>
          <a:solidFill>
            <a:srgbClr val="FFEB00"/>
          </a:solidFill>
          <a:ln>
            <a:solidFill>
              <a:srgbClr val="FFE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ISO</a:t>
            </a:r>
            <a:endParaRPr kumimoji="0" lang="nl-NL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- 19115 DS(S)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- 19119 SRV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4901FA91-8845-4C85-815B-B58D2F6EBB95}"/>
              </a:ext>
            </a:extLst>
          </p:cNvPr>
          <p:cNvSpPr/>
          <p:nvPr/>
        </p:nvSpPr>
        <p:spPr>
          <a:xfrm>
            <a:off x="2740791" y="3054329"/>
            <a:ext cx="1792428" cy="476250"/>
          </a:xfrm>
          <a:prstGeom prst="rect">
            <a:avLst/>
          </a:prstGeom>
          <a:solidFill>
            <a:srgbClr val="FFEB00"/>
          </a:solidFill>
          <a:ln>
            <a:solidFill>
              <a:srgbClr val="FFE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INSPIRE kaderrichtlijn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IR voor Metadata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A936C2E-9380-41C8-8C42-7C0261D23EDC}"/>
              </a:ext>
            </a:extLst>
          </p:cNvPr>
          <p:cNvSpPr/>
          <p:nvPr/>
        </p:nvSpPr>
        <p:spPr>
          <a:xfrm>
            <a:off x="2771098" y="3886145"/>
            <a:ext cx="1731817" cy="762796"/>
          </a:xfrm>
          <a:prstGeom prst="rect">
            <a:avLst/>
          </a:prstGeom>
          <a:noFill/>
          <a:ln w="57150">
            <a:solidFill>
              <a:srgbClr val="3EC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Calibri Light"/>
                <a:sym typeface="Arial"/>
              </a:rPr>
              <a:t>GDI-Vlaanderen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Calibri Light"/>
                <a:sym typeface="Arial"/>
              </a:rPr>
              <a:t>Best Practices voor Metadata 2.0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576451A6-399A-429F-A607-2E0BA280627F}"/>
              </a:ext>
            </a:extLst>
          </p:cNvPr>
          <p:cNvSpPr/>
          <p:nvPr/>
        </p:nvSpPr>
        <p:spPr>
          <a:xfrm>
            <a:off x="7941893" y="1900787"/>
            <a:ext cx="1731817" cy="708553"/>
          </a:xfrm>
          <a:prstGeom prst="rect">
            <a:avLst/>
          </a:prstGeom>
          <a:solidFill>
            <a:srgbClr val="FFEB00"/>
          </a:solidFill>
          <a:ln>
            <a:solidFill>
              <a:srgbClr val="FFE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DCAT 2.0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2898BAE8-6F9C-41A6-8FE3-1D57D7B66F63}"/>
              </a:ext>
            </a:extLst>
          </p:cNvPr>
          <p:cNvSpPr/>
          <p:nvPr/>
        </p:nvSpPr>
        <p:spPr>
          <a:xfrm>
            <a:off x="7915915" y="3886145"/>
            <a:ext cx="1783771" cy="37430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3EC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Calibri Light"/>
                <a:sym typeface="Arial"/>
              </a:rPr>
              <a:t>METADATA DCAT</a:t>
            </a:r>
            <a:endParaRPr kumimoji="0" lang="nl-NL" sz="1400" b="1" i="0" u="none" strike="noStrike" kern="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Calibri"/>
              <a:sym typeface="Arial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84537FBD-D439-4E91-B0DB-8DEC48882D19}"/>
              </a:ext>
            </a:extLst>
          </p:cNvPr>
          <p:cNvSpPr/>
          <p:nvPr/>
        </p:nvSpPr>
        <p:spPr>
          <a:xfrm>
            <a:off x="5983163" y="5061391"/>
            <a:ext cx="1731817" cy="369635"/>
          </a:xfrm>
          <a:prstGeom prst="rect">
            <a:avLst/>
          </a:prstGeom>
          <a:noFill/>
          <a:ln w="57150">
            <a:solidFill>
              <a:srgbClr val="3ECB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nl-NL" sz="1400" b="1" kern="0" err="1">
                <a:solidFill>
                  <a:srgbClr val="373636"/>
                </a:solidFill>
                <a:latin typeface="Calibri"/>
                <a:cs typeface="Calibri Light"/>
                <a:sym typeface="Arial"/>
              </a:rPr>
              <a:t>GeoDCAT</a:t>
            </a:r>
            <a:r>
              <a:rPr lang="nl-NL" sz="1400" b="1" kern="0">
                <a:solidFill>
                  <a:srgbClr val="373636"/>
                </a:solidFill>
                <a:latin typeface="Calibri"/>
                <a:cs typeface="Calibri Light"/>
                <a:sym typeface="Arial"/>
              </a:rPr>
              <a:t>-AP</a:t>
            </a:r>
            <a:r>
              <a:rPr kumimoji="0" lang="nl-NL" sz="1400" b="1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Calibri Light"/>
                <a:sym typeface="Arial"/>
              </a:rPr>
              <a:t> VL</a:t>
            </a:r>
            <a:r>
              <a:rPr lang="nl-NL" sz="1400" b="1" kern="0">
                <a:solidFill>
                  <a:srgbClr val="373636"/>
                </a:solidFill>
                <a:latin typeface="Calibri"/>
                <a:cs typeface="Calibri Light"/>
                <a:sym typeface="Arial"/>
              </a:rPr>
              <a:t> 2.0</a:t>
            </a:r>
            <a:endParaRPr kumimoji="0" lang="nl-NL" sz="1400" b="1" i="0" u="none" strike="noStrike" kern="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Calibri"/>
              <a:sym typeface="Arial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0286BFCE-8540-4C90-9E2B-144B2E6898BC}"/>
              </a:ext>
            </a:extLst>
          </p:cNvPr>
          <p:cNvSpPr/>
          <p:nvPr/>
        </p:nvSpPr>
        <p:spPr>
          <a:xfrm>
            <a:off x="7915915" y="5061390"/>
            <a:ext cx="1783770" cy="367109"/>
          </a:xfrm>
          <a:prstGeom prst="rect">
            <a:avLst/>
          </a:prstGeom>
          <a:noFill/>
          <a:ln w="57150">
            <a:solidFill>
              <a:srgbClr val="3ECBA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Calibri Light"/>
                <a:sym typeface="Arial"/>
              </a:rPr>
              <a:t>DCAT-AP VL</a:t>
            </a:r>
            <a:endParaRPr kumimoji="0" lang="nl-NL" sz="1400" b="1" i="0" u="none" strike="noStrike" kern="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Calibri"/>
              <a:sym typeface="Arial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5D89CB73-0EBC-42ED-AB29-D57CD46199B4}"/>
              </a:ext>
            </a:extLst>
          </p:cNvPr>
          <p:cNvSpPr txBox="1"/>
          <p:nvPr/>
        </p:nvSpPr>
        <p:spPr>
          <a:xfrm>
            <a:off x="2221462" y="5875161"/>
            <a:ext cx="12762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Geografische services</a:t>
            </a:r>
            <a:endParaRPr kumimoji="0" lang="nl-N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 Light"/>
              <a:sym typeface="Arial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C1E3F259-65AE-495A-B1B2-CFBF99962D57}"/>
              </a:ext>
            </a:extLst>
          </p:cNvPr>
          <p:cNvSpPr txBox="1"/>
          <p:nvPr/>
        </p:nvSpPr>
        <p:spPr>
          <a:xfrm>
            <a:off x="3736356" y="5875161"/>
            <a:ext cx="127540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Geografische datasets/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/>
                <a:sym typeface="Arial"/>
              </a:rPr>
              <a:t>datasetseries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181A116A-49F8-4C89-A53D-E10A02ECE630}"/>
              </a:ext>
            </a:extLst>
          </p:cNvPr>
          <p:cNvSpPr txBox="1"/>
          <p:nvPr/>
        </p:nvSpPr>
        <p:spPr>
          <a:xfrm>
            <a:off x="7786218" y="5875161"/>
            <a:ext cx="948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Open data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ACF5502-E51F-4007-B05E-FF84604804DC}"/>
              </a:ext>
            </a:extLst>
          </p:cNvPr>
          <p:cNvSpPr txBox="1"/>
          <p:nvPr/>
        </p:nvSpPr>
        <p:spPr>
          <a:xfrm>
            <a:off x="8738570" y="5875161"/>
            <a:ext cx="12438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Open services </a:t>
            </a:r>
            <a:endParaRPr kumimoji="0" lang="nl-N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 Light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/>
                <a:sym typeface="Arial"/>
              </a:rPr>
              <a:t>(API's)</a:t>
            </a: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0DF8B9AF-7AA5-4B39-BC67-16E9263ECB5C}"/>
              </a:ext>
            </a:extLst>
          </p:cNvPr>
          <p:cNvSpPr txBox="1"/>
          <p:nvPr/>
        </p:nvSpPr>
        <p:spPr>
          <a:xfrm>
            <a:off x="10892746" y="5875161"/>
            <a:ext cx="915869" cy="5432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Gesloten</a:t>
            </a:r>
            <a:endParaRPr kumimoji="0" lang="nl-N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 Light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/>
                <a:sym typeface="Arial"/>
              </a:rPr>
              <a:t>services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E4BD53D-25F4-4434-B766-22439748BCE0}"/>
              </a:ext>
            </a:extLst>
          </p:cNvPr>
          <p:cNvSpPr txBox="1"/>
          <p:nvPr/>
        </p:nvSpPr>
        <p:spPr>
          <a:xfrm>
            <a:off x="6067233" y="5875161"/>
            <a:ext cx="15636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Geografische open datasets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6ACF0C29-2C05-49A7-9FC7-7F22551BFC05}"/>
              </a:ext>
            </a:extLst>
          </p:cNvPr>
          <p:cNvSpPr txBox="1"/>
          <p:nvPr/>
        </p:nvSpPr>
        <p:spPr>
          <a:xfrm>
            <a:off x="332912" y="5875161"/>
            <a:ext cx="1276208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Gegevens zelf</a:t>
            </a:r>
            <a:endParaRPr kumimoji="0" lang="nl-N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 Light"/>
              <a:sym typeface="Arial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363477" y="3886145"/>
            <a:ext cx="1298417" cy="756546"/>
            <a:chOff x="324977" y="4348459"/>
            <a:chExt cx="1298417" cy="972099"/>
          </a:xfrm>
          <a:noFill/>
        </p:grpSpPr>
        <p:sp>
          <p:nvSpPr>
            <p:cNvPr id="124" name="Rectangle 123"/>
            <p:cNvSpPr/>
            <p:nvPr/>
          </p:nvSpPr>
          <p:spPr>
            <a:xfrm>
              <a:off x="324977" y="4348459"/>
              <a:ext cx="1288472" cy="972099"/>
            </a:xfrm>
            <a:prstGeom prst="rect">
              <a:avLst/>
            </a:prstGeom>
            <a:grpFill/>
            <a:ln w="57150">
              <a:solidFill>
                <a:srgbClr val="3EC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4E49207D-7C41-47B4-A11A-9B1157C396A2}"/>
                </a:ext>
              </a:extLst>
            </p:cNvPr>
            <p:cNvSpPr txBox="1"/>
            <p:nvPr/>
          </p:nvSpPr>
          <p:spPr>
            <a:xfrm>
              <a:off x="334922" y="4351752"/>
              <a:ext cx="1288472" cy="949122"/>
            </a:xfrm>
            <a:prstGeom prst="rect">
              <a:avLst/>
            </a:prstGeom>
            <a:grpFill/>
            <a:ln w="57150"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  <a:sym typeface="Arial"/>
                </a:rPr>
                <a:t>Profielen voor niveau Vlaanderen</a:t>
              </a:r>
              <a:endParaRPr kumimoji="0" lang="nl-NL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 Light"/>
                <a:sym typeface="Arial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64706" y="2400565"/>
            <a:ext cx="1370549" cy="390537"/>
            <a:chOff x="275595" y="2721807"/>
            <a:chExt cx="1370549" cy="390537"/>
          </a:xfrm>
        </p:grpSpPr>
        <p:sp>
          <p:nvSpPr>
            <p:cNvPr id="123" name="Folded Corner 122"/>
            <p:cNvSpPr/>
            <p:nvPr/>
          </p:nvSpPr>
          <p:spPr>
            <a:xfrm>
              <a:off x="275595" y="2721807"/>
              <a:ext cx="1288472" cy="390537"/>
            </a:xfrm>
            <a:prstGeom prst="foldedCorner">
              <a:avLst>
                <a:gd name="adj" fmla="val 50000"/>
              </a:avLst>
            </a:prstGeom>
            <a:solidFill>
              <a:srgbClr val="D26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36D43D5F-E78A-4907-9888-390ED199A53B}"/>
                </a:ext>
              </a:extLst>
            </p:cNvPr>
            <p:cNvSpPr txBox="1"/>
            <p:nvPr/>
          </p:nvSpPr>
          <p:spPr>
            <a:xfrm>
              <a:off x="357672" y="2750646"/>
              <a:ext cx="128847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Profielen</a:t>
              </a:r>
              <a:endParaRPr kumimoji="0" lang="nl-N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Calibri Light"/>
                <a:sym typeface="Arial"/>
              </a:endParaRPr>
            </a:p>
          </p:txBody>
        </p:sp>
      </p:grpSp>
      <p:cxnSp>
        <p:nvCxnSpPr>
          <p:cNvPr id="38" name="Elbow Connector 37"/>
          <p:cNvCxnSpPr>
            <a:cxnSpLocks/>
            <a:stCxn id="8" idx="2"/>
            <a:endCxn id="10" idx="0"/>
          </p:cNvCxnSpPr>
          <p:nvPr/>
        </p:nvCxnSpPr>
        <p:spPr>
          <a:xfrm rot="5400000">
            <a:off x="4834927" y="340156"/>
            <a:ext cx="355992" cy="275183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cxnSpLocks/>
            <a:stCxn id="8" idx="2"/>
            <a:endCxn id="17" idx="0"/>
          </p:cNvCxnSpPr>
          <p:nvPr/>
        </p:nvCxnSpPr>
        <p:spPr>
          <a:xfrm rot="16200000" flipH="1">
            <a:off x="7416966" y="509951"/>
            <a:ext cx="362710" cy="24189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  <a:stCxn id="19" idx="2"/>
            <a:endCxn id="21" idx="0"/>
          </p:cNvCxnSpPr>
          <p:nvPr/>
        </p:nvCxnSpPr>
        <p:spPr>
          <a:xfrm rot="5400000">
            <a:off x="8407329" y="4660918"/>
            <a:ext cx="80094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9" idx="2"/>
            <a:endCxn id="20" idx="0"/>
          </p:cNvCxnSpPr>
          <p:nvPr/>
        </p:nvCxnSpPr>
        <p:spPr>
          <a:xfrm rot="5400000">
            <a:off x="7427965" y="3681554"/>
            <a:ext cx="800945" cy="19587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9" idx="2"/>
            <a:endCxn id="31" idx="0"/>
          </p:cNvCxnSpPr>
          <p:nvPr/>
        </p:nvCxnSpPr>
        <p:spPr>
          <a:xfrm rot="16200000" flipH="1">
            <a:off x="9271884" y="3796363"/>
            <a:ext cx="1614715" cy="2542880"/>
          </a:xfrm>
          <a:prstGeom prst="bentConnector3">
            <a:avLst>
              <a:gd name="adj1" fmla="val 249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cxnSpLocks/>
            <a:stCxn id="21" idx="2"/>
            <a:endCxn id="29" idx="0"/>
          </p:cNvCxnSpPr>
          <p:nvPr/>
        </p:nvCxnSpPr>
        <p:spPr>
          <a:xfrm rot="16200000" flipH="1">
            <a:off x="8860827" y="5375472"/>
            <a:ext cx="446662" cy="5527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cxnSpLocks/>
            <a:stCxn id="21" idx="2"/>
            <a:endCxn id="27" idx="0"/>
          </p:cNvCxnSpPr>
          <p:nvPr/>
        </p:nvCxnSpPr>
        <p:spPr>
          <a:xfrm rot="5400000">
            <a:off x="8310752" y="5378113"/>
            <a:ext cx="446662" cy="5474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14" idx="2"/>
            <a:endCxn id="25" idx="0"/>
          </p:cNvCxnSpPr>
          <p:nvPr/>
        </p:nvCxnSpPr>
        <p:spPr>
          <a:xfrm rot="16200000" flipH="1">
            <a:off x="3392423" y="4893525"/>
            <a:ext cx="1226220" cy="7370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14" idx="2"/>
            <a:endCxn id="23" idx="0"/>
          </p:cNvCxnSpPr>
          <p:nvPr/>
        </p:nvCxnSpPr>
        <p:spPr>
          <a:xfrm rot="5400000">
            <a:off x="2635177" y="4873331"/>
            <a:ext cx="1226220" cy="7774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3459223" y="3708361"/>
            <a:ext cx="355566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cxnSpLocks/>
            <a:stCxn id="10" idx="2"/>
            <a:endCxn id="11" idx="0"/>
          </p:cNvCxnSpPr>
          <p:nvPr/>
        </p:nvCxnSpPr>
        <p:spPr>
          <a:xfrm rot="5400000">
            <a:off x="3420114" y="2837437"/>
            <a:ext cx="43378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329285" y="1921611"/>
            <a:ext cx="1458919" cy="533357"/>
            <a:chOff x="275321" y="1754620"/>
            <a:chExt cx="1458919" cy="533357"/>
          </a:xfrm>
        </p:grpSpPr>
        <p:sp>
          <p:nvSpPr>
            <p:cNvPr id="122" name="Rectangle 121"/>
            <p:cNvSpPr/>
            <p:nvPr/>
          </p:nvSpPr>
          <p:spPr>
            <a:xfrm>
              <a:off x="275595" y="1754620"/>
              <a:ext cx="1288472" cy="523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1" name="Tekstvak 36">
              <a:extLst>
                <a:ext uri="{FF2B5EF4-FFF2-40B4-BE49-F238E27FC236}">
                  <a16:creationId xmlns:a16="http://schemas.microsoft.com/office/drawing/2014/main" id="{36D43D5F-E78A-4907-9888-390ED199A53B}"/>
                </a:ext>
              </a:extLst>
            </p:cNvPr>
            <p:cNvSpPr txBox="1"/>
            <p:nvPr/>
          </p:nvSpPr>
          <p:spPr>
            <a:xfrm>
              <a:off x="275321" y="1754731"/>
              <a:ext cx="1458919" cy="53324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Internationale standaarden</a:t>
              </a:r>
              <a:endParaRPr kumimoji="0" lang="nl-NL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 Light"/>
                <a:sym typeface="Arial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8809406" y="3091952"/>
            <a:ext cx="22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+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828068" y="4607588"/>
            <a:ext cx="7373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+ geo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735627" y="4754169"/>
            <a:ext cx="9313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+ open</a:t>
            </a:r>
          </a:p>
        </p:txBody>
      </p:sp>
      <p:cxnSp>
        <p:nvCxnSpPr>
          <p:cNvPr id="6" name="Straight Arrow Connector 5"/>
          <p:cNvCxnSpPr>
            <a:cxnSpLocks/>
            <a:stCxn id="17" idx="2"/>
            <a:endCxn id="19" idx="0"/>
          </p:cNvCxnSpPr>
          <p:nvPr/>
        </p:nvCxnSpPr>
        <p:spPr>
          <a:xfrm flipH="1">
            <a:off x="8807801" y="2609340"/>
            <a:ext cx="1" cy="1276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Pijl: U-vormig 47">
            <a:extLst>
              <a:ext uri="{FF2B5EF4-FFF2-40B4-BE49-F238E27FC236}">
                <a16:creationId xmlns:a16="http://schemas.microsoft.com/office/drawing/2014/main" id="{90F2FB47-CC14-46EC-AD17-47D94002034E}"/>
              </a:ext>
            </a:extLst>
          </p:cNvPr>
          <p:cNvSpPr/>
          <p:nvPr/>
        </p:nvSpPr>
        <p:spPr>
          <a:xfrm>
            <a:off x="4565163" y="5319923"/>
            <a:ext cx="1877692" cy="607526"/>
          </a:xfrm>
          <a:prstGeom prst="uturnArrow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 Light"/>
              <a:ea typeface="+mn-ea"/>
              <a:cs typeface="+mn-cs"/>
              <a:sym typeface="Arial"/>
            </a:endParaRPr>
          </a:p>
        </p:txBody>
      </p:sp>
      <p:sp>
        <p:nvSpPr>
          <p:cNvPr id="69" name="TextBox 144">
            <a:extLst>
              <a:ext uri="{FF2B5EF4-FFF2-40B4-BE49-F238E27FC236}">
                <a16:creationId xmlns:a16="http://schemas.microsoft.com/office/drawing/2014/main" id="{C3A372E6-8FB4-4F60-88FA-21693677DEF3}"/>
              </a:ext>
            </a:extLst>
          </p:cNvPr>
          <p:cNvSpPr txBox="1"/>
          <p:nvPr/>
        </p:nvSpPr>
        <p:spPr>
          <a:xfrm>
            <a:off x="5126020" y="5242648"/>
            <a:ext cx="99024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mapping</a:t>
            </a:r>
          </a:p>
        </p:txBody>
      </p:sp>
      <p:sp>
        <p:nvSpPr>
          <p:cNvPr id="49" name="Cilinder 48">
            <a:extLst>
              <a:ext uri="{FF2B5EF4-FFF2-40B4-BE49-F238E27FC236}">
                <a16:creationId xmlns:a16="http://schemas.microsoft.com/office/drawing/2014/main" id="{68E99E67-527B-4DED-80A2-39068F3473A2}"/>
              </a:ext>
            </a:extLst>
          </p:cNvPr>
          <p:cNvSpPr/>
          <p:nvPr/>
        </p:nvSpPr>
        <p:spPr>
          <a:xfrm>
            <a:off x="513091" y="6146797"/>
            <a:ext cx="258083" cy="346134"/>
          </a:xfrm>
          <a:prstGeom prst="ca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  <a:sym typeface="Arial"/>
            </a:endParaRPr>
          </a:p>
        </p:txBody>
      </p:sp>
      <p:pic>
        <p:nvPicPr>
          <p:cNvPr id="70" name="Graphic 69" descr="Tandwielen">
            <a:extLst>
              <a:ext uri="{FF2B5EF4-FFF2-40B4-BE49-F238E27FC236}">
                <a16:creationId xmlns:a16="http://schemas.microsoft.com/office/drawing/2014/main" id="{803085FE-9D71-4BB1-A2AC-A04FED1AB01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3610" y="6058798"/>
            <a:ext cx="561936" cy="561936"/>
          </a:xfrm>
          <a:prstGeom prst="rect">
            <a:avLst/>
          </a:prstGeom>
        </p:spPr>
      </p:pic>
      <p:pic>
        <p:nvPicPr>
          <p:cNvPr id="54" name="Graphic 53" descr="Tandwielen">
            <a:extLst>
              <a:ext uri="{FF2B5EF4-FFF2-40B4-BE49-F238E27FC236}">
                <a16:creationId xmlns:a16="http://schemas.microsoft.com/office/drawing/2014/main" id="{0AEC131B-5FCD-487D-BCE8-9E94486E8B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64132" y="6058798"/>
            <a:ext cx="561936" cy="561936"/>
          </a:xfrm>
          <a:prstGeom prst="rect">
            <a:avLst/>
          </a:prstGeom>
        </p:spPr>
      </p:pic>
      <p:pic>
        <p:nvPicPr>
          <p:cNvPr id="55" name="Graphic 54" descr="Tandwielen">
            <a:extLst>
              <a:ext uri="{FF2B5EF4-FFF2-40B4-BE49-F238E27FC236}">
                <a16:creationId xmlns:a16="http://schemas.microsoft.com/office/drawing/2014/main" id="{6667BF44-194F-488A-8460-3EEF50FF1F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166889" y="6058798"/>
            <a:ext cx="561936" cy="561936"/>
          </a:xfrm>
          <a:prstGeom prst="rect">
            <a:avLst/>
          </a:prstGeom>
        </p:spPr>
      </p:pic>
      <p:pic>
        <p:nvPicPr>
          <p:cNvPr id="57" name="Graphic 56" descr="Tandwielen">
            <a:extLst>
              <a:ext uri="{FF2B5EF4-FFF2-40B4-BE49-F238E27FC236}">
                <a16:creationId xmlns:a16="http://schemas.microsoft.com/office/drawing/2014/main" id="{C6EB984B-D648-4006-B999-952AA71D63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24557" y="6058798"/>
            <a:ext cx="561936" cy="561936"/>
          </a:xfrm>
          <a:prstGeom prst="rect">
            <a:avLst/>
          </a:prstGeom>
        </p:spPr>
      </p:pic>
      <p:sp>
        <p:nvSpPr>
          <p:cNvPr id="58" name="Cilinder 57">
            <a:extLst>
              <a:ext uri="{FF2B5EF4-FFF2-40B4-BE49-F238E27FC236}">
                <a16:creationId xmlns:a16="http://schemas.microsoft.com/office/drawing/2014/main" id="{F65587E6-E46A-4453-95E1-145EE8B1ECD7}"/>
              </a:ext>
            </a:extLst>
          </p:cNvPr>
          <p:cNvSpPr/>
          <p:nvPr/>
        </p:nvSpPr>
        <p:spPr>
          <a:xfrm>
            <a:off x="4891811" y="6146797"/>
            <a:ext cx="258083" cy="346134"/>
          </a:xfrm>
          <a:prstGeom prst="ca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  <a:sym typeface="Arial"/>
            </a:endParaRPr>
          </a:p>
        </p:txBody>
      </p:sp>
      <p:sp>
        <p:nvSpPr>
          <p:cNvPr id="60" name="Cilinder 59">
            <a:extLst>
              <a:ext uri="{FF2B5EF4-FFF2-40B4-BE49-F238E27FC236}">
                <a16:creationId xmlns:a16="http://schemas.microsoft.com/office/drawing/2014/main" id="{351B2E20-7788-48FC-A5C9-A4C3902918E4}"/>
              </a:ext>
            </a:extLst>
          </p:cNvPr>
          <p:cNvSpPr/>
          <p:nvPr/>
        </p:nvSpPr>
        <p:spPr>
          <a:xfrm>
            <a:off x="7061530" y="6146797"/>
            <a:ext cx="258083" cy="346134"/>
          </a:xfrm>
          <a:prstGeom prst="ca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  <a:sym typeface="Arial"/>
            </a:endParaRPr>
          </a:p>
        </p:txBody>
      </p:sp>
      <p:sp>
        <p:nvSpPr>
          <p:cNvPr id="61" name="Cilinder 60">
            <a:extLst>
              <a:ext uri="{FF2B5EF4-FFF2-40B4-BE49-F238E27FC236}">
                <a16:creationId xmlns:a16="http://schemas.microsoft.com/office/drawing/2014/main" id="{C143C05E-9082-4FDD-822F-26D0D219A364}"/>
              </a:ext>
            </a:extLst>
          </p:cNvPr>
          <p:cNvSpPr/>
          <p:nvPr/>
        </p:nvSpPr>
        <p:spPr>
          <a:xfrm>
            <a:off x="8352196" y="6146797"/>
            <a:ext cx="258083" cy="346134"/>
          </a:xfrm>
          <a:prstGeom prst="ca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  <a:sym typeface="Arial"/>
            </a:endParaRPr>
          </a:p>
        </p:txBody>
      </p:sp>
      <p:sp>
        <p:nvSpPr>
          <p:cNvPr id="63" name="TextBox 143">
            <a:extLst>
              <a:ext uri="{FF2B5EF4-FFF2-40B4-BE49-F238E27FC236}">
                <a16:creationId xmlns:a16="http://schemas.microsoft.com/office/drawing/2014/main" id="{45B34C40-BDB4-4ABF-BD9C-41E1D2E1FB6D}"/>
              </a:ext>
            </a:extLst>
          </p:cNvPr>
          <p:cNvSpPr txBox="1"/>
          <p:nvPr/>
        </p:nvSpPr>
        <p:spPr>
          <a:xfrm>
            <a:off x="3637004" y="2650306"/>
            <a:ext cx="22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+</a:t>
            </a:r>
          </a:p>
        </p:txBody>
      </p:sp>
      <p:sp>
        <p:nvSpPr>
          <p:cNvPr id="64" name="Cilinder 63">
            <a:extLst>
              <a:ext uri="{FF2B5EF4-FFF2-40B4-BE49-F238E27FC236}">
                <a16:creationId xmlns:a16="http://schemas.microsoft.com/office/drawing/2014/main" id="{9F2E7F44-3C53-4B41-943A-40923863BDE9}"/>
              </a:ext>
            </a:extLst>
          </p:cNvPr>
          <p:cNvSpPr/>
          <p:nvPr/>
        </p:nvSpPr>
        <p:spPr>
          <a:xfrm>
            <a:off x="5044211" y="6299197"/>
            <a:ext cx="258083" cy="346134"/>
          </a:xfrm>
          <a:prstGeom prst="ca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  <a:sym typeface="Arial"/>
            </a:endParaRPr>
          </a:p>
        </p:txBody>
      </p:sp>
      <p:sp>
        <p:nvSpPr>
          <p:cNvPr id="66" name="TextBox 144">
            <a:extLst>
              <a:ext uri="{FF2B5EF4-FFF2-40B4-BE49-F238E27FC236}">
                <a16:creationId xmlns:a16="http://schemas.microsoft.com/office/drawing/2014/main" id="{FF08C941-CAEE-42BC-97EE-8936F9A6E411}"/>
              </a:ext>
            </a:extLst>
          </p:cNvPr>
          <p:cNvSpPr txBox="1"/>
          <p:nvPr/>
        </p:nvSpPr>
        <p:spPr>
          <a:xfrm>
            <a:off x="3561848" y="1449749"/>
            <a:ext cx="183169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Geografische insteek</a:t>
            </a:r>
          </a:p>
        </p:txBody>
      </p:sp>
      <p:sp>
        <p:nvSpPr>
          <p:cNvPr id="67" name="TextBox 144">
            <a:extLst>
              <a:ext uri="{FF2B5EF4-FFF2-40B4-BE49-F238E27FC236}">
                <a16:creationId xmlns:a16="http://schemas.microsoft.com/office/drawing/2014/main" id="{420408EE-5DAC-4169-ACA7-DC741E12C37D}"/>
              </a:ext>
            </a:extLst>
          </p:cNvPr>
          <p:cNvSpPr txBox="1"/>
          <p:nvPr/>
        </p:nvSpPr>
        <p:spPr>
          <a:xfrm>
            <a:off x="7078166" y="1427734"/>
            <a:ext cx="183169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Generieke insteek</a:t>
            </a:r>
          </a:p>
        </p:txBody>
      </p:sp>
      <p:cxnSp>
        <p:nvCxnSpPr>
          <p:cNvPr id="72" name="Elbow Connector 52">
            <a:extLst>
              <a:ext uri="{FF2B5EF4-FFF2-40B4-BE49-F238E27FC236}">
                <a16:creationId xmlns:a16="http://schemas.microsoft.com/office/drawing/2014/main" id="{5B0B36BA-256F-49A1-B26B-117FB16911B3}"/>
              </a:ext>
            </a:extLst>
          </p:cNvPr>
          <p:cNvCxnSpPr>
            <a:cxnSpLocks/>
            <a:stCxn id="19" idx="2"/>
            <a:endCxn id="73" idx="0"/>
          </p:cNvCxnSpPr>
          <p:nvPr/>
        </p:nvCxnSpPr>
        <p:spPr>
          <a:xfrm rot="16200000" flipH="1">
            <a:off x="8836129" y="4232117"/>
            <a:ext cx="1611967" cy="1668623"/>
          </a:xfrm>
          <a:prstGeom prst="bentConnector3">
            <a:avLst>
              <a:gd name="adj1" fmla="val 2492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kstvak 72">
            <a:extLst>
              <a:ext uri="{FF2B5EF4-FFF2-40B4-BE49-F238E27FC236}">
                <a16:creationId xmlns:a16="http://schemas.microsoft.com/office/drawing/2014/main" id="{B3F9D790-117B-4E17-A0A8-E1FAC9BBC3F8}"/>
              </a:ext>
            </a:extLst>
          </p:cNvPr>
          <p:cNvSpPr txBox="1"/>
          <p:nvPr/>
        </p:nvSpPr>
        <p:spPr>
          <a:xfrm>
            <a:off x="10018489" y="5872413"/>
            <a:ext cx="915869" cy="5432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Gesloten</a:t>
            </a:r>
            <a:endParaRPr kumimoji="0" lang="nl-NL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 Light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/>
                <a:sym typeface="Arial"/>
              </a:rPr>
              <a:t>data</a:t>
            </a:r>
          </a:p>
        </p:txBody>
      </p:sp>
      <p:sp>
        <p:nvSpPr>
          <p:cNvPr id="75" name="Cilinder 74">
            <a:extLst>
              <a:ext uri="{FF2B5EF4-FFF2-40B4-BE49-F238E27FC236}">
                <a16:creationId xmlns:a16="http://schemas.microsoft.com/office/drawing/2014/main" id="{D322097C-38BD-41C1-BA4E-9708F131A2B5}"/>
              </a:ext>
            </a:extLst>
          </p:cNvPr>
          <p:cNvSpPr/>
          <p:nvPr/>
        </p:nvSpPr>
        <p:spPr>
          <a:xfrm>
            <a:off x="10533109" y="6146797"/>
            <a:ext cx="258083" cy="346134"/>
          </a:xfrm>
          <a:prstGeom prst="ca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  <a:sym typeface="Arial"/>
            </a:endParaRPr>
          </a:p>
        </p:txBody>
      </p:sp>
      <p:sp>
        <p:nvSpPr>
          <p:cNvPr id="76" name="TextBox 145">
            <a:extLst>
              <a:ext uri="{FF2B5EF4-FFF2-40B4-BE49-F238E27FC236}">
                <a16:creationId xmlns:a16="http://schemas.microsoft.com/office/drawing/2014/main" id="{C91C54FA-B294-43FD-A7CF-CE7BC36AA50A}"/>
              </a:ext>
            </a:extLst>
          </p:cNvPr>
          <p:cNvSpPr txBox="1"/>
          <p:nvPr/>
        </p:nvSpPr>
        <p:spPr>
          <a:xfrm>
            <a:off x="10342308" y="4607588"/>
            <a:ext cx="9313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gesloten</a:t>
            </a:r>
          </a:p>
        </p:txBody>
      </p:sp>
      <p:sp>
        <p:nvSpPr>
          <p:cNvPr id="78" name="TextBox 144">
            <a:extLst>
              <a:ext uri="{FF2B5EF4-FFF2-40B4-BE49-F238E27FC236}">
                <a16:creationId xmlns:a16="http://schemas.microsoft.com/office/drawing/2014/main" id="{4834EB7B-B3A8-4D0A-99CB-A551C3702CDA}"/>
              </a:ext>
            </a:extLst>
          </p:cNvPr>
          <p:cNvSpPr txBox="1"/>
          <p:nvPr/>
        </p:nvSpPr>
        <p:spPr>
          <a:xfrm>
            <a:off x="259356" y="1449749"/>
            <a:ext cx="183169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sng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Legende: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2781684-64B7-4B28-8F3A-F9D7ADCB9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27965"/>
            <a:ext cx="10515600" cy="703511"/>
          </a:xfrm>
        </p:spPr>
        <p:txBody>
          <a:bodyPr/>
          <a:lstStyle/>
          <a:p>
            <a:r>
              <a:rPr lang="nl-NL" b="1">
                <a:cs typeface="Calibri"/>
              </a:rPr>
              <a:t>Motivatie: Overzicht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ED984A50-91CF-4145-AF55-6ADDF5AF39B8}"/>
              </a:ext>
            </a:extLst>
          </p:cNvPr>
          <p:cNvCxnSpPr>
            <a:stCxn id="20" idx="2"/>
            <a:endCxn id="32" idx="0"/>
          </p:cNvCxnSpPr>
          <p:nvPr/>
        </p:nvCxnSpPr>
        <p:spPr>
          <a:xfrm>
            <a:off x="6849072" y="5431026"/>
            <a:ext cx="0" cy="444135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52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7" grpId="0" animBg="1"/>
      <p:bldP spid="12" grpId="0" animBg="1"/>
      <p:bldP spid="13" grpId="0" animBg="1"/>
      <p:bldP spid="18" grpId="0" animBg="1"/>
      <p:bldP spid="8" grpId="0" animBg="1"/>
      <p:bldP spid="10" grpId="0" animBg="1"/>
      <p:bldP spid="11" grpId="0" animBg="1"/>
      <p:bldP spid="14" grpId="0" animBg="1"/>
      <p:bldP spid="17" grpId="0" animBg="1"/>
      <p:bldP spid="19" grpId="0" animBg="1"/>
      <p:bldP spid="20" grpId="0" animBg="1"/>
      <p:bldP spid="21" grpId="0" animBg="1"/>
      <p:bldP spid="23" grpId="0"/>
      <p:bldP spid="25" grpId="0"/>
      <p:bldP spid="27" grpId="0"/>
      <p:bldP spid="29" grpId="0"/>
      <p:bldP spid="31" grpId="0"/>
      <p:bldP spid="32" grpId="0"/>
      <p:bldP spid="35" grpId="0"/>
      <p:bldP spid="144" grpId="0"/>
      <p:bldP spid="145" grpId="0"/>
      <p:bldP spid="146" grpId="0"/>
      <p:bldP spid="48" grpId="0" animBg="1"/>
      <p:bldP spid="69" grpId="0"/>
      <p:bldP spid="49" grpId="0" animBg="1"/>
      <p:bldP spid="58" grpId="0" animBg="1"/>
      <p:bldP spid="60" grpId="0" animBg="1"/>
      <p:bldP spid="61" grpId="0" animBg="1"/>
      <p:bldP spid="63" grpId="0"/>
      <p:bldP spid="64" grpId="0" animBg="1"/>
      <p:bldP spid="66" grpId="0"/>
      <p:bldP spid="67" grpId="0"/>
      <p:bldP spid="73" grpId="0"/>
      <p:bldP spid="75" grpId="0" animBg="1"/>
      <p:bldP spid="76" grpId="0"/>
      <p:bldP spid="7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6375-78D3-4D04-9971-EEB59E35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Harvestingsproces</a:t>
            </a:r>
            <a:r>
              <a:rPr lang="nl-BE"/>
              <a:t>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5732-D4C8-4A52-BBA0-932D7CE8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E99A6-5F6C-4D28-844D-7779BFCE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3635F-B335-43D9-8BE9-33733C91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60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8E4E7-8FAF-455B-8EF4-2D5CE654B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voorstel – voeg geharmoniseerde Identificator toe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FC3FA-3FA6-487B-8645-EAFE6CF8E270}"/>
              </a:ext>
            </a:extLst>
          </p:cNvPr>
          <p:cNvSpPr txBox="1"/>
          <p:nvPr/>
        </p:nvSpPr>
        <p:spPr>
          <a:xfrm>
            <a:off x="4032663" y="1933442"/>
            <a:ext cx="5984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CV </a:t>
            </a:r>
            <a:r>
              <a:rPr lang="nl-BE" err="1"/>
              <a:t>dct:identifier</a:t>
            </a:r>
            <a:r>
              <a:rPr lang="nl-BE"/>
              <a:t> “cv1”.</a:t>
            </a:r>
          </a:p>
          <a:p>
            <a:r>
              <a:rPr lang="nl-BE"/>
              <a:t>CVR </a:t>
            </a:r>
            <a:r>
              <a:rPr lang="nl-BE" err="1"/>
              <a:t>dct:identifier</a:t>
            </a:r>
            <a:r>
              <a:rPr lang="nl-BE"/>
              <a:t>  “cv1-d1”.</a:t>
            </a:r>
          </a:p>
          <a:p>
            <a:r>
              <a:rPr lang="nl-BE"/>
              <a:t>D </a:t>
            </a:r>
            <a:r>
              <a:rPr lang="nl-BE" err="1"/>
              <a:t>dct:identifier</a:t>
            </a:r>
            <a:r>
              <a:rPr lang="nl-BE"/>
              <a:t> “d1”. </a:t>
            </a:r>
          </a:p>
          <a:p>
            <a:endParaRPr lang="nl-BE"/>
          </a:p>
          <a:p>
            <a:r>
              <a:rPr lang="nl-BE"/>
              <a:t>D </a:t>
            </a:r>
            <a:r>
              <a:rPr lang="nl-BE" err="1"/>
              <a:t>adms:identifier</a:t>
            </a:r>
            <a:r>
              <a:rPr lang="nl-BE"/>
              <a:t> [ </a:t>
            </a:r>
          </a:p>
          <a:p>
            <a:r>
              <a:rPr lang="nl-BE"/>
              <a:t>          _:  </a:t>
            </a:r>
            <a:r>
              <a:rPr lang="nl-BE" err="1"/>
              <a:t>skos:notation</a:t>
            </a:r>
            <a:r>
              <a:rPr lang="nl-BE"/>
              <a:t> “d1”.</a:t>
            </a:r>
          </a:p>
          <a:p>
            <a:r>
              <a:rPr lang="nl-BE"/>
              <a:t>          _:  </a:t>
            </a:r>
            <a:r>
              <a:rPr lang="nl-BE" err="1"/>
              <a:t>dct:creator</a:t>
            </a:r>
            <a:r>
              <a:rPr lang="nl-BE"/>
              <a:t>  &lt;A&gt;</a:t>
            </a:r>
          </a:p>
          <a:p>
            <a:r>
              <a:rPr lang="nl-BE"/>
              <a:t>]</a:t>
            </a:r>
          </a:p>
          <a:p>
            <a:r>
              <a:rPr lang="nl-BE"/>
              <a:t>CVR &lt;</a:t>
            </a:r>
            <a:r>
              <a:rPr lang="nl-BE" err="1"/>
              <a:t>dct:source</a:t>
            </a:r>
            <a:r>
              <a:rPr lang="nl-BE"/>
              <a:t>&gt; “ca1-d1”.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CF6E-3C5F-40A9-A51E-EDDCFFACF1A2}"/>
              </a:ext>
            </a:extLst>
          </p:cNvPr>
          <p:cNvSpPr txBox="1"/>
          <p:nvPr/>
        </p:nvSpPr>
        <p:spPr>
          <a:xfrm>
            <a:off x="539398" y="2008820"/>
            <a:ext cx="5984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D </a:t>
            </a:r>
            <a:r>
              <a:rPr lang="nl-BE" sz="2000" err="1"/>
              <a:t>dct:identifier</a:t>
            </a:r>
            <a:r>
              <a:rPr lang="nl-BE" sz="2000"/>
              <a:t> “d1”.</a:t>
            </a:r>
          </a:p>
          <a:p>
            <a:r>
              <a:rPr lang="nl-BE" sz="2000"/>
              <a:t>CAR </a:t>
            </a:r>
            <a:r>
              <a:rPr lang="nl-BE" sz="2000" err="1"/>
              <a:t>dct:identifier</a:t>
            </a:r>
            <a:r>
              <a:rPr lang="nl-BE" sz="2000"/>
              <a:t> “ca1-d1”.</a:t>
            </a:r>
          </a:p>
          <a:p>
            <a:r>
              <a:rPr lang="nl-BE" sz="2000"/>
              <a:t>CA </a:t>
            </a:r>
            <a:r>
              <a:rPr lang="nl-BE" sz="2000" err="1"/>
              <a:t>dct:identifier</a:t>
            </a:r>
            <a:r>
              <a:rPr lang="nl-BE" sz="2000"/>
              <a:t> “ca1”.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9C496F4-52C9-44E6-A645-2E5A67F4D7CA}"/>
              </a:ext>
            </a:extLst>
          </p:cNvPr>
          <p:cNvSpPr/>
          <p:nvPr/>
        </p:nvSpPr>
        <p:spPr>
          <a:xfrm>
            <a:off x="2657061" y="3197397"/>
            <a:ext cx="874643" cy="447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8892E-8C65-428A-8F7F-954C2CB25007}"/>
              </a:ext>
            </a:extLst>
          </p:cNvPr>
          <p:cNvSpPr txBox="1"/>
          <p:nvPr/>
        </p:nvSpPr>
        <p:spPr>
          <a:xfrm>
            <a:off x="6881054" y="3295833"/>
            <a:ext cx="54856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D </a:t>
            </a:r>
            <a:r>
              <a:rPr lang="nl-BE" sz="2000" err="1"/>
              <a:t>adms:identifier</a:t>
            </a:r>
            <a:r>
              <a:rPr lang="nl-BE" sz="2000"/>
              <a:t> [ </a:t>
            </a:r>
          </a:p>
          <a:p>
            <a:r>
              <a:rPr lang="nl-BE" sz="2000"/>
              <a:t>          _: </a:t>
            </a:r>
            <a:r>
              <a:rPr lang="nl-BE" sz="2000" err="1"/>
              <a:t>skos:notation</a:t>
            </a:r>
            <a:r>
              <a:rPr lang="nl-BE" sz="2000"/>
              <a:t> “</a:t>
            </a:r>
            <a:r>
              <a:rPr lang="nl-BE" sz="2000" err="1"/>
              <a:t>context:uuid</a:t>
            </a:r>
            <a:r>
              <a:rPr lang="nl-BE" sz="2000"/>
              <a:t>(d1)”.</a:t>
            </a:r>
          </a:p>
          <a:p>
            <a:r>
              <a:rPr lang="nl-BE" sz="2000"/>
              <a:t>          _: </a:t>
            </a:r>
            <a:r>
              <a:rPr lang="nl-BE" sz="2000" err="1"/>
              <a:t>dct:creator</a:t>
            </a:r>
            <a:r>
              <a:rPr lang="nl-BE" sz="2000"/>
              <a:t>  &lt;CV-</a:t>
            </a:r>
            <a:r>
              <a:rPr lang="nl-BE" sz="2000" err="1"/>
              <a:t>harvester</a:t>
            </a:r>
            <a:r>
              <a:rPr lang="nl-BE" sz="2000"/>
              <a:t>&gt;</a:t>
            </a:r>
          </a:p>
          <a:p>
            <a:r>
              <a:rPr lang="nl-BE" sz="2000"/>
              <a:t>          _: </a:t>
            </a:r>
            <a:r>
              <a:rPr lang="nl-BE" sz="2000" err="1"/>
              <a:t>oslo:naamruimte</a:t>
            </a:r>
            <a:r>
              <a:rPr lang="nl-BE" sz="2000"/>
              <a:t> “context”.</a:t>
            </a:r>
          </a:p>
          <a:p>
            <a:r>
              <a:rPr lang="nl-BE" sz="2000"/>
              <a:t>          _: </a:t>
            </a:r>
            <a:r>
              <a:rPr lang="nl-BE" sz="2000" err="1"/>
              <a:t>oslo:localeIdentificator</a:t>
            </a:r>
            <a:r>
              <a:rPr lang="nl-BE" sz="2000"/>
              <a:t> “</a:t>
            </a:r>
            <a:r>
              <a:rPr lang="nl-BE" sz="2000" err="1"/>
              <a:t>uuid</a:t>
            </a:r>
            <a:r>
              <a:rPr lang="nl-BE" sz="2000"/>
              <a:t>(d1)”</a:t>
            </a:r>
          </a:p>
          <a:p>
            <a:r>
              <a:rPr lang="nl-BE" sz="2000"/>
              <a:t>          _: </a:t>
            </a:r>
            <a:r>
              <a:rPr lang="nl-BE" sz="2000" err="1"/>
              <a:t>oslo:versieIdentificator</a:t>
            </a:r>
            <a:r>
              <a:rPr lang="nl-BE" sz="2000"/>
              <a:t> “&lt;</a:t>
            </a:r>
            <a:r>
              <a:rPr lang="nl-BE" sz="2000" err="1"/>
              <a:t>harvestingtime</a:t>
            </a:r>
            <a:r>
              <a:rPr lang="nl-BE" sz="2000"/>
              <a:t>&gt;”</a:t>
            </a:r>
          </a:p>
          <a:p>
            <a:r>
              <a:rPr lang="nl-BE" sz="2000"/>
              <a:t>          _: </a:t>
            </a:r>
            <a:r>
              <a:rPr lang="nl-BE" sz="2000" err="1"/>
              <a:t>dct:issued</a:t>
            </a:r>
            <a:r>
              <a:rPr lang="nl-BE" sz="2000"/>
              <a:t> “&lt;</a:t>
            </a:r>
            <a:r>
              <a:rPr lang="nl-BE" sz="2000" err="1"/>
              <a:t>harvestingtime</a:t>
            </a:r>
            <a:r>
              <a:rPr lang="nl-BE" sz="2000"/>
              <a:t>&gt;”</a:t>
            </a:r>
          </a:p>
          <a:p>
            <a:r>
              <a:rPr lang="nl-BE" sz="200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821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6375-78D3-4D04-9971-EEB59E35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Harvestingsproces</a:t>
            </a:r>
            <a:r>
              <a:rPr lang="nl-BE"/>
              <a:t>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5732-D4C8-4A52-BBA0-932D7CE8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Portalen die werken op </a:t>
            </a:r>
          </a:p>
          <a:p>
            <a:r>
              <a:rPr lang="nl-BE"/>
              <a:t>een geaggregeerde catalogus bekomen door </a:t>
            </a:r>
            <a:r>
              <a:rPr lang="nl-BE" err="1"/>
              <a:t>harvesting</a:t>
            </a:r>
            <a:endParaRPr lang="nl-BE"/>
          </a:p>
          <a:p>
            <a:r>
              <a:rPr lang="nl-BE"/>
              <a:t>kunnen dus hun werking (indexatie) baseren op de geharmoniseerde identifier.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E99A6-5F6C-4D28-844D-7779BFCE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3635F-B335-43D9-8BE9-33733C91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61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8E4E7-8FAF-455B-8EF4-2D5CE654B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voorstel – voeg geharmoniseerde Identificator toe</a:t>
            </a:r>
          </a:p>
        </p:txBody>
      </p:sp>
    </p:spTree>
    <p:extLst>
      <p:ext uri="{BB962C8B-B14F-4D97-AF65-F5344CB8AC3E}">
        <p14:creationId xmlns:p14="http://schemas.microsoft.com/office/powerpoint/2010/main" val="342983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6375-78D3-4D04-9971-EEB59E35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Harvestingsproces</a:t>
            </a:r>
            <a:r>
              <a:rPr lang="nl-BE"/>
              <a:t>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5732-D4C8-4A52-BBA0-932D7CE8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E99A6-5F6C-4D28-844D-7779BFCE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3635F-B335-43D9-8BE9-33733C91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62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8E4E7-8FAF-455B-8EF4-2D5CE654B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BE"/>
              <a:t>Situatie – voeg bronvermelding van </a:t>
            </a:r>
            <a:r>
              <a:rPr lang="nl-BE" err="1"/>
              <a:t>Harvesting</a:t>
            </a:r>
            <a:r>
              <a:rPr lang="nl-BE"/>
              <a:t> toe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CDC512-0EB4-4C92-8E16-F68630C41C40}"/>
              </a:ext>
            </a:extLst>
          </p:cNvPr>
          <p:cNvGrpSpPr/>
          <p:nvPr/>
        </p:nvGrpSpPr>
        <p:grpSpPr>
          <a:xfrm>
            <a:off x="1011677" y="2339240"/>
            <a:ext cx="5984612" cy="3522029"/>
            <a:chOff x="1011677" y="2339240"/>
            <a:chExt cx="5984612" cy="35220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81CF6E-3C5F-40A9-A51E-EDDCFFACF1A2}"/>
                </a:ext>
              </a:extLst>
            </p:cNvPr>
            <p:cNvSpPr txBox="1"/>
            <p:nvPr/>
          </p:nvSpPr>
          <p:spPr>
            <a:xfrm>
              <a:off x="1011677" y="2339240"/>
              <a:ext cx="59846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000"/>
                <a:t>D </a:t>
              </a:r>
              <a:r>
                <a:rPr lang="nl-BE" sz="2000" err="1"/>
                <a:t>dct:identifier</a:t>
              </a:r>
              <a:r>
                <a:rPr lang="nl-BE" sz="2000"/>
                <a:t> “d1”.</a:t>
              </a:r>
            </a:p>
            <a:p>
              <a:r>
                <a:rPr lang="nl-BE" sz="2000"/>
                <a:t>CAR </a:t>
              </a:r>
              <a:r>
                <a:rPr lang="nl-BE" sz="2000" err="1"/>
                <a:t>dct:identifier</a:t>
              </a:r>
              <a:r>
                <a:rPr lang="nl-BE" sz="2000"/>
                <a:t> “ca1-d1”.</a:t>
              </a:r>
            </a:p>
            <a:p>
              <a:r>
                <a:rPr lang="nl-BE" sz="2000"/>
                <a:t>CA </a:t>
              </a:r>
              <a:r>
                <a:rPr lang="nl-BE" sz="2000" err="1"/>
                <a:t>dct:identifier</a:t>
              </a:r>
              <a:r>
                <a:rPr lang="nl-BE" sz="2000"/>
                <a:t> “ca1”.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C5044F-33D8-4124-A5D0-A4D9054CB76A}"/>
                </a:ext>
              </a:extLst>
            </p:cNvPr>
            <p:cNvGrpSpPr/>
            <p:nvPr/>
          </p:nvGrpSpPr>
          <p:grpSpPr>
            <a:xfrm>
              <a:off x="1011677" y="5428034"/>
              <a:ext cx="5084322" cy="433235"/>
              <a:chOff x="1011677" y="5428034"/>
              <a:chExt cx="5084322" cy="4332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5ED0FF1-3ABF-4D34-BEBD-AD37F91283B6}"/>
                  </a:ext>
                </a:extLst>
              </p:cNvPr>
              <p:cNvSpPr/>
              <p:nvPr/>
            </p:nvSpPr>
            <p:spPr>
              <a:xfrm>
                <a:off x="1011677" y="5428034"/>
                <a:ext cx="1274323" cy="42502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/>
                  <a:t>ca1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41DDF84-864C-4B73-8266-6B8D676D4844}"/>
                  </a:ext>
                </a:extLst>
              </p:cNvPr>
              <p:cNvSpPr/>
              <p:nvPr/>
            </p:nvSpPr>
            <p:spPr>
              <a:xfrm>
                <a:off x="2916676" y="5436243"/>
                <a:ext cx="1274323" cy="42502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/>
                  <a:t>ca1-d1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42B96C-B336-4AE5-A966-F3B1D5F12F93}"/>
                  </a:ext>
                </a:extLst>
              </p:cNvPr>
              <p:cNvSpPr/>
              <p:nvPr/>
            </p:nvSpPr>
            <p:spPr>
              <a:xfrm>
                <a:off x="4821676" y="5430224"/>
                <a:ext cx="1274323" cy="42502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/>
                  <a:t>d1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0EDFC8F-A04D-48EF-B2A0-0591BF1F5F4C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>
                <a:off x="2286000" y="5640547"/>
                <a:ext cx="630676" cy="82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DD1FF21-BD0C-4074-A4AF-AA94F18A2CDC}"/>
                  </a:ext>
                </a:extLst>
              </p:cNvPr>
              <p:cNvCxnSpPr>
                <a:stCxn id="11" idx="3"/>
                <a:endCxn id="12" idx="1"/>
              </p:cNvCxnSpPr>
              <p:nvPr/>
            </p:nvCxnSpPr>
            <p:spPr>
              <a:xfrm flipV="1">
                <a:off x="4190999" y="5642737"/>
                <a:ext cx="630677" cy="6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C99E10BA-C44D-4C6F-B81B-FD0F51AB92E6}"/>
                  </a:ext>
                </a:extLst>
              </p:cNvPr>
              <p:cNvCxnSpPr>
                <a:stCxn id="10" idx="2"/>
                <a:endCxn id="12" idx="2"/>
              </p:cNvCxnSpPr>
              <p:nvPr/>
            </p:nvCxnSpPr>
            <p:spPr>
              <a:xfrm rot="16200000" flipH="1">
                <a:off x="3552743" y="3949154"/>
                <a:ext cx="2191" cy="3809999"/>
              </a:xfrm>
              <a:prstGeom prst="bentConnector3">
                <a:avLst>
                  <a:gd name="adj1" fmla="val 10533592"/>
                </a:avLst>
              </a:prstGeom>
              <a:ln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EF524C1-1218-49EE-87E2-6EBA10967BDF}"/>
              </a:ext>
            </a:extLst>
          </p:cNvPr>
          <p:cNvCxnSpPr>
            <a:cxnSpLocks/>
            <a:stCxn id="22" idx="0"/>
            <a:endCxn id="11" idx="0"/>
          </p:cNvCxnSpPr>
          <p:nvPr/>
        </p:nvCxnSpPr>
        <p:spPr>
          <a:xfrm rot="16200000" flipH="1" flipV="1">
            <a:off x="6393039" y="2553958"/>
            <a:ext cx="43083" cy="5721486"/>
          </a:xfrm>
          <a:prstGeom prst="bentConnector3">
            <a:avLst>
              <a:gd name="adj1" fmla="val -53060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8BCDED-FC91-484A-A03E-E3976547043E}"/>
              </a:ext>
            </a:extLst>
          </p:cNvPr>
          <p:cNvGrpSpPr/>
          <p:nvPr/>
        </p:nvGrpSpPr>
        <p:grpSpPr>
          <a:xfrm>
            <a:off x="5658677" y="1747757"/>
            <a:ext cx="7141108" cy="4354869"/>
            <a:chOff x="5658677" y="1747757"/>
            <a:chExt cx="7141108" cy="435486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1D14704-B288-4C5D-B7EF-B393B1E4620A}"/>
                </a:ext>
              </a:extLst>
            </p:cNvPr>
            <p:cNvGrpSpPr/>
            <p:nvPr/>
          </p:nvGrpSpPr>
          <p:grpSpPr>
            <a:xfrm>
              <a:off x="5658677" y="1747757"/>
              <a:ext cx="7141108" cy="4354869"/>
              <a:chOff x="5658677" y="1747757"/>
              <a:chExt cx="7141108" cy="435486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C8A0D2E-2120-4A75-9F8E-0AD5A44FC7AC}"/>
                  </a:ext>
                </a:extLst>
              </p:cNvPr>
              <p:cNvGrpSpPr/>
              <p:nvPr/>
            </p:nvGrpSpPr>
            <p:grpSpPr>
              <a:xfrm>
                <a:off x="5658677" y="1747757"/>
                <a:ext cx="7141108" cy="4354869"/>
                <a:chOff x="5658677" y="1747757"/>
                <a:chExt cx="7141108" cy="4354869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ABFC3FA-3FA6-487B-8645-EAFE6CF8E270}"/>
                    </a:ext>
                  </a:extLst>
                </p:cNvPr>
                <p:cNvSpPr txBox="1"/>
                <p:nvPr/>
              </p:nvSpPr>
              <p:spPr>
                <a:xfrm>
                  <a:off x="6815173" y="1747757"/>
                  <a:ext cx="5984612" cy="3385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BE" sz="1600"/>
                    <a:t>CV </a:t>
                  </a:r>
                  <a:r>
                    <a:rPr lang="nl-BE" sz="1600" err="1"/>
                    <a:t>dct:identifier</a:t>
                  </a:r>
                  <a:r>
                    <a:rPr lang="nl-BE" sz="1600"/>
                    <a:t> “context:uuid:cv1”.</a:t>
                  </a:r>
                </a:p>
                <a:p>
                  <a:r>
                    <a:rPr lang="nl-BE" sz="1600"/>
                    <a:t>CV </a:t>
                  </a:r>
                  <a:r>
                    <a:rPr lang="nl-BE" sz="1600" err="1"/>
                    <a:t>adms:identifier</a:t>
                  </a:r>
                  <a:r>
                    <a:rPr lang="nl-BE" sz="1600"/>
                    <a:t> [</a:t>
                  </a:r>
                </a:p>
                <a:p>
                  <a:r>
                    <a:rPr lang="nl-BE" sz="1600"/>
                    <a:t>      _: </a:t>
                  </a:r>
                  <a:r>
                    <a:rPr lang="nl-BE" sz="1600" err="1"/>
                    <a:t>skos:notation</a:t>
                  </a:r>
                  <a:r>
                    <a:rPr lang="nl-BE" sz="1600"/>
                    <a:t> “context:uuid:cv1”.</a:t>
                  </a:r>
                </a:p>
                <a:p>
                  <a:r>
                    <a:rPr lang="nl-BE" sz="1600"/>
                    <a:t>]</a:t>
                  </a:r>
                </a:p>
                <a:p>
                  <a:endParaRPr lang="nl-BE" sz="1600"/>
                </a:p>
                <a:p>
                  <a:r>
                    <a:rPr lang="nl-BE" sz="1600"/>
                    <a:t>CVR </a:t>
                  </a:r>
                  <a:r>
                    <a:rPr lang="nl-BE" sz="1600" err="1"/>
                    <a:t>dct:identifier</a:t>
                  </a:r>
                  <a:r>
                    <a:rPr lang="nl-BE" sz="1600"/>
                    <a:t>  “context:uuid:cv1-d1”.</a:t>
                  </a:r>
                </a:p>
                <a:p>
                  <a:r>
                    <a:rPr lang="nl-BE" sz="1600"/>
                    <a:t>…</a:t>
                  </a:r>
                </a:p>
                <a:p>
                  <a:r>
                    <a:rPr lang="nl-BE" sz="1600"/>
                    <a:t>D </a:t>
                  </a:r>
                  <a:r>
                    <a:rPr lang="nl-BE" sz="1600" err="1"/>
                    <a:t>dct:identifier</a:t>
                  </a:r>
                  <a:r>
                    <a:rPr lang="nl-BE" sz="1600"/>
                    <a:t> “d1”.</a:t>
                  </a:r>
                </a:p>
                <a:p>
                  <a:r>
                    <a:rPr lang="nl-BE" sz="1600"/>
                    <a:t>D </a:t>
                  </a:r>
                  <a:r>
                    <a:rPr lang="nl-BE" sz="1600" err="1"/>
                    <a:t>adms:identifier</a:t>
                  </a:r>
                  <a:r>
                    <a:rPr lang="nl-BE" sz="1600"/>
                    <a:t> [</a:t>
                  </a:r>
                </a:p>
                <a:p>
                  <a:r>
                    <a:rPr lang="nl-BE" sz="1600"/>
                    <a:t>      _: </a:t>
                  </a:r>
                  <a:r>
                    <a:rPr lang="nl-BE" sz="1600" err="1"/>
                    <a:t>skos:notation</a:t>
                  </a:r>
                  <a:r>
                    <a:rPr lang="nl-BE" sz="1600"/>
                    <a:t> “context:uuid:d1”.</a:t>
                  </a:r>
                </a:p>
                <a:p>
                  <a:r>
                    <a:rPr lang="nl-BE" sz="1600"/>
                    <a:t>]</a:t>
                  </a:r>
                </a:p>
                <a:p>
                  <a:r>
                    <a:rPr lang="nl-BE" sz="1600"/>
                    <a:t>CVR </a:t>
                  </a:r>
                  <a:r>
                    <a:rPr lang="nl-BE" sz="1600" err="1"/>
                    <a:t>dct:source</a:t>
                  </a:r>
                  <a:r>
                    <a:rPr lang="nl-BE" sz="1600"/>
                    <a:t>  CAR.</a:t>
                  </a:r>
                </a:p>
                <a:p>
                  <a:endParaRPr lang="nl-BE" sz="1600"/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49C496F4-52C9-44E6-A645-2E5A67F4D7CA}"/>
                    </a:ext>
                  </a:extLst>
                </p:cNvPr>
                <p:cNvSpPr/>
                <p:nvPr/>
              </p:nvSpPr>
              <p:spPr>
                <a:xfrm>
                  <a:off x="5658677" y="3343857"/>
                  <a:ext cx="874643" cy="44726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75EB6A0-A35F-4AD2-8E1B-4FDEB93B0ABA}"/>
                    </a:ext>
                  </a:extLst>
                </p:cNvPr>
                <p:cNvSpPr/>
                <p:nvPr/>
              </p:nvSpPr>
              <p:spPr>
                <a:xfrm>
                  <a:off x="6733163" y="5384952"/>
                  <a:ext cx="1274323" cy="717674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BE"/>
                    <a:t>context:uuid:cv1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68D8487-0C56-491A-848A-67AD39E9E4B8}"/>
                    </a:ext>
                  </a:extLst>
                </p:cNvPr>
                <p:cNvSpPr/>
                <p:nvPr/>
              </p:nvSpPr>
              <p:spPr>
                <a:xfrm>
                  <a:off x="8638162" y="5393160"/>
                  <a:ext cx="1274323" cy="70946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BE"/>
                    <a:t>Context:uuid:cv1-d1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17F6B4F-A9A8-45E5-B06F-B76841659A28}"/>
                    </a:ext>
                  </a:extLst>
                </p:cNvPr>
                <p:cNvSpPr/>
                <p:nvPr/>
              </p:nvSpPr>
              <p:spPr>
                <a:xfrm>
                  <a:off x="10543162" y="5387141"/>
                  <a:ext cx="1274323" cy="709465"/>
                </a:xfrm>
                <a:prstGeom prst="rect">
                  <a:avLst/>
                </a:prstGeom>
                <a:pattFill prst="wdDnDiag">
                  <a:fgClr>
                    <a:schemeClr val="accent4"/>
                  </a:fgClr>
                  <a:bgClr>
                    <a:schemeClr val="accent6"/>
                  </a:bgClr>
                </a:patt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BE"/>
                    <a:t>d1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769ADB0-517B-44BC-B420-09D9B4155A61}"/>
                    </a:ext>
                  </a:extLst>
                </p:cNvPr>
                <p:cNvCxnSpPr>
                  <a:cxnSpLocks/>
                  <a:stCxn id="21" idx="3"/>
                  <a:endCxn id="22" idx="1"/>
                </p:cNvCxnSpPr>
                <p:nvPr/>
              </p:nvCxnSpPr>
              <p:spPr>
                <a:xfrm>
                  <a:off x="8007486" y="5743789"/>
                  <a:ext cx="630676" cy="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665E33C4-DB90-4518-BB68-52B564B510AF}"/>
                    </a:ext>
                  </a:extLst>
                </p:cNvPr>
                <p:cNvCxnSpPr>
                  <a:cxnSpLocks/>
                  <a:stCxn id="22" idx="3"/>
                  <a:endCxn id="23" idx="1"/>
                </p:cNvCxnSpPr>
                <p:nvPr/>
              </p:nvCxnSpPr>
              <p:spPr>
                <a:xfrm flipV="1">
                  <a:off x="9912485" y="5741874"/>
                  <a:ext cx="630677" cy="6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D3ABA340-C12C-47C8-B263-24FC416821F2}"/>
                  </a:ext>
                </a:extLst>
              </p:cNvPr>
              <p:cNvCxnSpPr>
                <a:cxnSpLocks/>
                <a:stCxn id="21" idx="2"/>
                <a:endCxn id="23" idx="2"/>
              </p:cNvCxnSpPr>
              <p:nvPr/>
            </p:nvCxnSpPr>
            <p:spPr>
              <a:xfrm rot="5400000" flipH="1" flipV="1">
                <a:off x="9272314" y="4194616"/>
                <a:ext cx="6020" cy="3809999"/>
              </a:xfrm>
              <a:prstGeom prst="bentConnector3">
                <a:avLst>
                  <a:gd name="adj1" fmla="val -3797342"/>
                </a:avLst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A66B4D-5F41-467D-A98F-C674178FBD80}"/>
                </a:ext>
              </a:extLst>
            </p:cNvPr>
            <p:cNvSpPr txBox="1"/>
            <p:nvPr/>
          </p:nvSpPr>
          <p:spPr>
            <a:xfrm>
              <a:off x="11275397" y="5045369"/>
              <a:ext cx="620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/>
                <a:t>copy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44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87C3-3E7C-4139-922A-A8858CCE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Harvesting</a:t>
            </a:r>
            <a:r>
              <a:rPr lang="nl-BE"/>
              <a:t> </a:t>
            </a:r>
            <a:r>
              <a:rPr lang="nl-BE" err="1"/>
              <a:t>process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3919-0C13-468B-90E7-BF54C3DE2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(uitzonderingsgeval) Als geen </a:t>
            </a:r>
            <a:r>
              <a:rPr lang="nl-BE" err="1"/>
              <a:t>dct:identifier</a:t>
            </a:r>
            <a:r>
              <a:rPr lang="nl-BE"/>
              <a:t> aanwezig is: gebruik de aangemaakte geharmoniseerde identifier als primaire identifier.</a:t>
            </a:r>
          </a:p>
          <a:p>
            <a:endParaRPr lang="nl-BE"/>
          </a:p>
          <a:p>
            <a:endParaRPr lang="nl-BE"/>
          </a:p>
          <a:p>
            <a:endParaRPr lang="nl-BE" i="1"/>
          </a:p>
          <a:p>
            <a:endParaRPr lang="nl-BE" i="1"/>
          </a:p>
          <a:p>
            <a:r>
              <a:rPr lang="nl-BE" i="1"/>
              <a:t>Motivatie: </a:t>
            </a:r>
            <a:r>
              <a:rPr lang="nl-BE" i="1" err="1"/>
              <a:t>Transitionele</a:t>
            </a:r>
            <a:r>
              <a:rPr lang="nl-BE" i="1"/>
              <a:t> aanpak, minstens vanaf de geaggregeerde catalogus CV zijn er goede identificatoren.</a:t>
            </a:r>
          </a:p>
          <a:p>
            <a:endParaRPr lang="nl-BE" i="1"/>
          </a:p>
          <a:p>
            <a:endParaRPr lang="nl-BE" i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4BA71-4C80-44D5-9379-0A85E2AF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4CF9-83A1-46EE-A432-FBF89C88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63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4E2ADD-1A56-4FBA-8BDB-9E664DA39B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Voorstel voor </a:t>
            </a:r>
            <a:r>
              <a:rPr lang="nl-BE" err="1"/>
              <a:t>harvesters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80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1171-E7B3-4D11-9E53-2DE228AF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Kwaliteitsgebruiknota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A9025-3F01-49AE-8A00-5F5116CB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BE"/>
          </a:p>
          <a:p>
            <a:r>
              <a:rPr lang="nl-BE" err="1"/>
              <a:t>Identificatoren</a:t>
            </a:r>
            <a:r>
              <a:rPr lang="nl-BE"/>
              <a:t> zijn minimaal systeem genereerd, met “betekenisloze” lokale </a:t>
            </a:r>
            <a:r>
              <a:rPr lang="nl-BE" err="1"/>
              <a:t>identificator</a:t>
            </a:r>
            <a:r>
              <a:rPr lang="nl-BE"/>
              <a:t>.</a:t>
            </a:r>
            <a:endParaRPr lang="nl-BE">
              <a:cs typeface="Calibri Light"/>
            </a:endParaRPr>
          </a:p>
          <a:p>
            <a:endParaRPr lang="nl-BE"/>
          </a:p>
          <a:p>
            <a:endParaRPr lang="nl-BE">
              <a:cs typeface="Calibri Light"/>
            </a:endParaRPr>
          </a:p>
          <a:p>
            <a:endParaRPr lang="nl-BE"/>
          </a:p>
          <a:p>
            <a:r>
              <a:rPr lang="nl-BE" i="1"/>
              <a:t>Motivatie: potentiële clashes, incorrecte verwerkingen verminderen. </a:t>
            </a:r>
            <a:endParaRPr lang="nl-BE" i="1"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CA6A8-9AD1-4281-96E7-13701E72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00A67-1DAB-48E7-B647-647638B4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64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C3F0FD-4870-4A84-B788-8F6CE192F2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Voorstel gebruiksnota</a:t>
            </a:r>
          </a:p>
        </p:txBody>
      </p:sp>
    </p:spTree>
    <p:extLst>
      <p:ext uri="{BB962C8B-B14F-4D97-AF65-F5344CB8AC3E}">
        <p14:creationId xmlns:p14="http://schemas.microsoft.com/office/powerpoint/2010/main" val="374538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59EBC-22D2-4796-8027-562A07C7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Bij verwijzingen tussen datasets,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14788-0CB2-4B11-824A-6D0AD0C1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/>
              <a:t>Als de identificator niet sterk is (persistent + </a:t>
            </a:r>
            <a:r>
              <a:rPr lang="nl-BE" err="1"/>
              <a:t>dereferentieerbaar</a:t>
            </a:r>
            <a:r>
              <a:rPr lang="nl-BE"/>
              <a:t>) dan kan er niet zomaar een verband gelegd worden. </a:t>
            </a:r>
          </a:p>
          <a:p>
            <a:endParaRPr lang="nl-BE"/>
          </a:p>
          <a:p>
            <a:r>
              <a:rPr lang="nl-BE"/>
              <a:t>Als dataset D1 verbonden wordt met dataservice S1: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 </a:t>
            </a:r>
            <a:r>
              <a:rPr lang="nl-BE" sz="2400"/>
              <a:t>D1 </a:t>
            </a:r>
            <a:r>
              <a:rPr lang="nl-BE" sz="2400" err="1"/>
              <a:t>dct:related</a:t>
            </a:r>
            <a:r>
              <a:rPr lang="nl-BE" sz="2400"/>
              <a:t> “1”.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/>
              <a:t>   D1 </a:t>
            </a:r>
            <a:r>
              <a:rPr lang="nl-BE" sz="2400" err="1"/>
              <a:t>dct:related</a:t>
            </a:r>
            <a:r>
              <a:rPr lang="nl-BE" sz="2400"/>
              <a:t> “93a8582209b91449e51d6d8914f7165b8b02eab6”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/>
              <a:t>   D1 </a:t>
            </a:r>
            <a:r>
              <a:rPr lang="nl-BE" sz="2400" err="1"/>
              <a:t>dct:related</a:t>
            </a:r>
            <a:r>
              <a:rPr lang="nl-BE" sz="2400"/>
              <a:t> “https://metadata.vlaanderen.be/id/dataset/32132131”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/>
          </a:p>
          <a:p>
            <a:r>
              <a:rPr lang="nl-BE" sz="240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A365E-7635-4E3C-AD72-65D33AF0D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501B7-F78C-42A6-B23A-131255696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65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3CFA6-BE5A-469C-814B-4B57C4AD3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386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59EBC-22D2-4796-8027-562A07C7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Interne</a:t>
            </a:r>
            <a:r>
              <a:rPr lang="nl-BE"/>
              <a:t> versus </a:t>
            </a:r>
            <a:r>
              <a:rPr lang="nl-BE" b="1"/>
              <a:t>externe</a:t>
            </a:r>
            <a:r>
              <a:rPr lang="nl-BE"/>
              <a:t> verwijzingen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14788-0CB2-4B11-824A-6D0AD0C1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BE" sz="2400"/>
              <a:t>In data structuren is er een “interne </a:t>
            </a:r>
            <a:r>
              <a:rPr lang="nl-BE" sz="2400" err="1"/>
              <a:t>verwijziging</a:t>
            </a:r>
            <a:r>
              <a:rPr lang="nl-BE" sz="2400"/>
              <a:t>” en een “externe verwijzing”.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/>
              <a:t>Intern: in hetzelfde werkgeheugen van een systeem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/>
              <a:t>Extern: buiten het systeem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/>
          </a:p>
          <a:p>
            <a:r>
              <a:rPr lang="nl-BE" sz="2400"/>
              <a:t>Typische afspraken voor intern: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/>
              <a:t>Compact (zo min mogelijk externe context)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/>
              <a:t>Maakt opzoeken informatie gemakkelijk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/>
              <a:t>Op maat van het systeem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/>
          </a:p>
          <a:p>
            <a:r>
              <a:rPr lang="nl-BE" sz="2400"/>
              <a:t>Typische afspraken voor extern: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/>
              <a:t>Expliciete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/>
              <a:t>Gebruik makend “identificatoren standaarden”: urn, </a:t>
            </a:r>
            <a:r>
              <a:rPr lang="nl-BE" sz="2400" err="1"/>
              <a:t>uri</a:t>
            </a:r>
            <a:r>
              <a:rPr lang="nl-BE" sz="2400"/>
              <a:t>, </a:t>
            </a:r>
            <a:r>
              <a:rPr lang="nl-BE" sz="2400" err="1"/>
              <a:t>doi</a:t>
            </a:r>
            <a:r>
              <a:rPr lang="nl-BE" sz="2400"/>
              <a:t>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A365E-7635-4E3C-AD72-65D33AF0D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501B7-F78C-42A6-B23A-131255696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66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C3CFA6-BE5A-469C-814B-4B57C4AD3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135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0D19-68F4-4237-914A-4CD595DB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59A22-0968-4505-8199-E0E12D59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Dataformaat waarbij interne &amp; externe identificatoren samen vallen door gebruik van URIs.</a:t>
            </a:r>
          </a:p>
          <a:p>
            <a:endParaRPr lang="nl-BE"/>
          </a:p>
          <a:p>
            <a:r>
              <a:rPr lang="nl-BE"/>
              <a:t>Dit is de verwachte situatie van </a:t>
            </a:r>
            <a:r>
              <a:rPr lang="nl-BE" err="1"/>
              <a:t>Linked</a:t>
            </a:r>
            <a:r>
              <a:rPr lang="nl-BE"/>
              <a:t> Data community:</a:t>
            </a:r>
            <a:endParaRPr lang="nl-BE">
              <a:cs typeface="Calibri Light"/>
            </a:endParaRPr>
          </a:p>
          <a:p>
            <a:r>
              <a:rPr lang="nl-BE"/>
              <a:t>&lt;D1&gt; </a:t>
            </a:r>
            <a:r>
              <a:rPr lang="nl-BE" err="1"/>
              <a:t>dct:relation</a:t>
            </a:r>
            <a:r>
              <a:rPr lang="nl-BE"/>
              <a:t> &lt;S1&gt; .</a:t>
            </a:r>
          </a:p>
          <a:p>
            <a:r>
              <a:rPr lang="nl-BE"/>
              <a:t>&lt;S1&gt; </a:t>
            </a:r>
            <a:r>
              <a:rPr lang="nl-BE" err="1"/>
              <a:t>dct:identifier</a:t>
            </a:r>
            <a:r>
              <a:rPr lang="nl-BE"/>
              <a:t> “S1”^^</a:t>
            </a:r>
            <a:r>
              <a:rPr lang="nl-BE" err="1"/>
              <a:t>xsd:anyURI</a:t>
            </a:r>
            <a:r>
              <a:rPr lang="nl-BE"/>
              <a:t>.</a:t>
            </a:r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39CD9-708C-4C52-80BA-1775ACA2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26381-4252-4D1E-909B-574CE556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67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F10550-2933-4027-A0A2-E650DA6BCB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879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D4D2-C88C-4B5B-8FAF-ADA5A431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RDF/XML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75B38-2B91-47FB-B065-B422F33E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/>
              <a:t>&lt;</a:t>
            </a:r>
            <a:r>
              <a:rPr lang="nl-BE" err="1"/>
              <a:t>rdf:Description</a:t>
            </a:r>
            <a:r>
              <a:rPr lang="nl-BE"/>
              <a:t> </a:t>
            </a:r>
            <a:r>
              <a:rPr lang="nl-BE" err="1"/>
              <a:t>rdf:about</a:t>
            </a:r>
            <a:r>
              <a:rPr lang="nl-BE"/>
              <a:t>=“D1"&gt;</a:t>
            </a:r>
          </a:p>
          <a:p>
            <a:r>
              <a:rPr lang="nl-BE"/>
              <a:t>  &lt;</a:t>
            </a:r>
            <a:r>
              <a:rPr lang="nl-BE" err="1"/>
              <a:t>dct:relation</a:t>
            </a:r>
            <a:r>
              <a:rPr lang="nl-BE"/>
              <a:t>&gt;</a:t>
            </a:r>
          </a:p>
          <a:p>
            <a:r>
              <a:rPr lang="nl-BE"/>
              <a:t>    &lt;</a:t>
            </a:r>
            <a:r>
              <a:rPr lang="nl-BE" err="1"/>
              <a:t>rdf:Description</a:t>
            </a:r>
            <a:r>
              <a:rPr lang="nl-BE"/>
              <a:t> </a:t>
            </a:r>
            <a:r>
              <a:rPr lang="nl-BE" err="1"/>
              <a:t>rdf:about</a:t>
            </a:r>
            <a:r>
              <a:rPr lang="nl-BE"/>
              <a:t>=“S1”&gt;</a:t>
            </a:r>
          </a:p>
          <a:p>
            <a:r>
              <a:rPr lang="nl-BE"/>
              <a:t>      &lt;</a:t>
            </a:r>
            <a:r>
              <a:rPr lang="nl-BE" err="1"/>
              <a:t>dct:identifier</a:t>
            </a:r>
            <a:r>
              <a:rPr lang="nl-BE"/>
              <a:t>&gt;S1&lt;/</a:t>
            </a:r>
            <a:r>
              <a:rPr lang="nl-BE" err="1"/>
              <a:t>dct:identifier</a:t>
            </a:r>
            <a:r>
              <a:rPr lang="nl-BE"/>
              <a:t>&gt;</a:t>
            </a:r>
          </a:p>
          <a:p>
            <a:r>
              <a:rPr lang="nl-BE"/>
              <a:t>    &lt;/</a:t>
            </a:r>
            <a:r>
              <a:rPr lang="nl-BE" err="1"/>
              <a:t>rdf:Description</a:t>
            </a:r>
            <a:r>
              <a:rPr lang="nl-BE"/>
              <a:t>&gt;</a:t>
            </a:r>
          </a:p>
          <a:p>
            <a:r>
              <a:rPr lang="nl-BE"/>
              <a:t>  &lt;/</a:t>
            </a:r>
            <a:r>
              <a:rPr lang="nl-BE" err="1"/>
              <a:t>dct:relation</a:t>
            </a:r>
            <a:r>
              <a:rPr lang="nl-BE"/>
              <a:t>&gt;</a:t>
            </a:r>
          </a:p>
          <a:p>
            <a:r>
              <a:rPr lang="nl-BE"/>
              <a:t>&lt;/</a:t>
            </a:r>
            <a:r>
              <a:rPr lang="nl-BE" err="1"/>
              <a:t>rdf:Description</a:t>
            </a:r>
            <a:r>
              <a:rPr lang="nl-BE"/>
              <a:t>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1E20B-E579-4C97-90BE-BCAA197A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10932-54E3-450E-BA31-028D133B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68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99B637-F173-4D0C-B30E-AC59BFD51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10163-76BA-40DF-B1E3-56DB04CF97E4}"/>
              </a:ext>
            </a:extLst>
          </p:cNvPr>
          <p:cNvSpPr txBox="1"/>
          <p:nvPr/>
        </p:nvSpPr>
        <p:spPr>
          <a:xfrm>
            <a:off x="7245626" y="1846658"/>
            <a:ext cx="4363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err="1"/>
              <a:t>rdf:about</a:t>
            </a:r>
            <a:r>
              <a:rPr lang="nl-BE" sz="2800"/>
              <a:t> waarde is de interne identifier</a:t>
            </a:r>
          </a:p>
        </p:txBody>
      </p:sp>
    </p:spTree>
    <p:extLst>
      <p:ext uri="{BB962C8B-B14F-4D97-AF65-F5344CB8AC3E}">
        <p14:creationId xmlns:p14="http://schemas.microsoft.com/office/powerpoint/2010/main" val="147331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B295-0891-468E-BA2C-365F8AD6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Harvesting</a:t>
            </a:r>
            <a:r>
              <a:rPr lang="nl-BE"/>
              <a:t> 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C75C-8E5D-4EEA-B3CA-F55EA1C1E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nl-BE" err="1"/>
              <a:t>Harvesting</a:t>
            </a:r>
            <a:r>
              <a:rPr lang="nl-BE"/>
              <a:t>-proces ISO:</a:t>
            </a:r>
          </a:p>
          <a:p>
            <a:r>
              <a:rPr lang="nl-BE"/>
              <a:t>ISO-catalogus Lokaal -&gt; ISO-catalogus Regionaal -&gt; ISO-catalogus EU</a:t>
            </a:r>
            <a:endParaRPr lang="nl-BE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Een UUID bestaat als het gekend is in de catalogus</a:t>
            </a:r>
            <a:endParaRPr lang="nl-BE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err="1"/>
              <a:t>Harvesting</a:t>
            </a:r>
            <a:r>
              <a:rPr lang="nl-BE"/>
              <a:t>-risico op onverwachte verbanden klein (kans is klein dat 2 lokale ISO-catalogi dezelfde UUID aanmaken)</a:t>
            </a:r>
            <a:endParaRPr lang="nl-BE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Verwijzen naar een externe UUID is onmogelijk. Dus een UUID in Lokale catalogus verwijst naar een UUID in ISO-catalogus EU komt niet voor. Zoekopdracht naar een EU UUID zal in een Lokale catalogus een “Error” geven.</a:t>
            </a:r>
            <a:endParaRPr lang="nl-BE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err="1"/>
              <a:t>Dereferentie</a:t>
            </a:r>
            <a:r>
              <a:rPr lang="nl-BE"/>
              <a:t>-protocol: zoekopdracht met als sleutel parameter de UUID. </a:t>
            </a:r>
            <a:endParaRPr lang="nl-BE"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E1598-6080-4D1B-8725-4C7C9E32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1D47F-CCC6-43D7-84CD-ECC6BFB9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69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A381EB-12F5-48E5-9E8B-E9B2507B7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628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AAE8367-4C9A-4CA8-BC93-5C79E2931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00282"/>
            <a:r>
              <a:rPr lang="nl-BE">
                <a:solidFill>
                  <a:srgbClr val="373636">
                    <a:tint val="75000"/>
                  </a:srgbClr>
                </a:solidFill>
                <a:latin typeface="Calibri Light"/>
              </a:rPr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12EF0AC-21E8-4564-9AFC-24079174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00282"/>
            <a:fld id="{1EABE038-A425-4CC0-917A-1DC3ED725B2E}" type="slidenum">
              <a:rPr lang="nl-BE">
                <a:solidFill>
                  <a:srgbClr val="373636">
                    <a:tint val="75000"/>
                  </a:srgbClr>
                </a:solidFill>
                <a:latin typeface="Calibri Light"/>
              </a:rPr>
              <a:pPr defTabSz="900282"/>
              <a:t>7</a:t>
            </a:fld>
            <a:endParaRPr lang="nl-BE">
              <a:solidFill>
                <a:srgbClr val="373636">
                  <a:tint val="75000"/>
                </a:srgbClr>
              </a:solidFill>
              <a:latin typeface="Calibri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BE515D1-6749-42B6-89C2-4CD3F339A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53" y="120968"/>
            <a:ext cx="10690033" cy="64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1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865C-427C-41E1-B38A-AAE4F945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Mapping</a:t>
            </a:r>
            <a:r>
              <a:rPr lang="nl-BE"/>
              <a:t> ISO naar RDF (DCAT)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A99F-BBB5-40DD-9443-56D61B899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UUID is geen toegestane interne identificator voor RDF DCAT.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UUID is een toegestane waarde voor eigenschap identificator (</a:t>
            </a:r>
            <a:r>
              <a:rPr lang="nl-BE" err="1"/>
              <a:t>dct:identifier</a:t>
            </a:r>
            <a:r>
              <a:rPr lang="nl-BE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/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3AAAD-74E0-49AB-8CDA-85B4E020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FD544-2DC4-4562-B565-8C83F953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70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C52DE2-1365-4A23-B6A7-1642F54E2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01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865C-427C-41E1-B38A-AAE4F945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Mapping</a:t>
            </a:r>
            <a:r>
              <a:rPr lang="nl-BE"/>
              <a:t> ISO naar RDF (DCAT)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A99F-BBB5-40DD-9443-56D61B899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l-BE"/>
              <a:t>Geharmoniseerde identifier wordt ook de interne identifier: </a:t>
            </a:r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endParaRPr lang="nl-BE"/>
          </a:p>
          <a:p>
            <a:r>
              <a:rPr lang="nl-BE"/>
              <a:t/>
            </a:r>
            <a:br>
              <a:rPr lang="nl-BE"/>
            </a:br>
            <a:r>
              <a:rPr lang="nl-BE"/>
              <a:t>Welke waarde moet de naamruimte “context” hebben? Want die bepaalt waar de </a:t>
            </a:r>
            <a:r>
              <a:rPr lang="nl-BE" err="1"/>
              <a:t>dereferentie</a:t>
            </a:r>
            <a:r>
              <a:rPr lang="nl-BE"/>
              <a:t> eindigt.</a:t>
            </a:r>
            <a:endParaRPr lang="nl-BE">
              <a:cs typeface="Calibri Light"/>
            </a:endParaRPr>
          </a:p>
          <a:p>
            <a:endParaRPr lang="nl-BE"/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3AAAD-74E0-49AB-8CDA-85B4E020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FD544-2DC4-4562-B565-8C83F953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71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C52DE2-1365-4A23-B6A7-1642F54E2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voorstel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7A0D5-00D0-4231-993A-AC1062C6A130}"/>
              </a:ext>
            </a:extLst>
          </p:cNvPr>
          <p:cNvSpPr txBox="1"/>
          <p:nvPr/>
        </p:nvSpPr>
        <p:spPr>
          <a:xfrm>
            <a:off x="3318465" y="2632603"/>
            <a:ext cx="59846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/>
              <a:t>D </a:t>
            </a:r>
            <a:r>
              <a:rPr lang="nl-BE" sz="2000" err="1"/>
              <a:t>adms:identifier</a:t>
            </a:r>
            <a:r>
              <a:rPr lang="nl-BE" sz="2000"/>
              <a:t> [ </a:t>
            </a:r>
          </a:p>
          <a:p>
            <a:r>
              <a:rPr lang="nl-BE" sz="2000"/>
              <a:t>          _: </a:t>
            </a:r>
            <a:r>
              <a:rPr lang="nl-BE" sz="2000" err="1"/>
              <a:t>skos:notation</a:t>
            </a:r>
            <a:r>
              <a:rPr lang="nl-BE" sz="2000"/>
              <a:t> “</a:t>
            </a:r>
            <a:r>
              <a:rPr lang="nl-BE" sz="2000" err="1"/>
              <a:t>context:uuid</a:t>
            </a:r>
            <a:r>
              <a:rPr lang="nl-BE" sz="2000"/>
              <a:t>(d1)”.</a:t>
            </a:r>
          </a:p>
          <a:p>
            <a:r>
              <a:rPr lang="nl-BE" sz="2000"/>
              <a:t>          _: </a:t>
            </a:r>
            <a:r>
              <a:rPr lang="nl-BE" sz="2000" err="1"/>
              <a:t>dct:creator</a:t>
            </a:r>
            <a:r>
              <a:rPr lang="nl-BE" sz="2000"/>
              <a:t>  &lt;CV-</a:t>
            </a:r>
            <a:r>
              <a:rPr lang="nl-BE" sz="2000" err="1"/>
              <a:t>harvester</a:t>
            </a:r>
            <a:r>
              <a:rPr lang="nl-BE" sz="2000"/>
              <a:t>&gt;</a:t>
            </a:r>
          </a:p>
          <a:p>
            <a:r>
              <a:rPr lang="nl-BE" sz="2000"/>
              <a:t>          _: </a:t>
            </a:r>
            <a:r>
              <a:rPr lang="nl-BE" sz="2000" err="1"/>
              <a:t>oslo:naamruimte</a:t>
            </a:r>
            <a:r>
              <a:rPr lang="nl-BE" sz="2000"/>
              <a:t> “context”.</a:t>
            </a:r>
          </a:p>
          <a:p>
            <a:r>
              <a:rPr lang="nl-BE" sz="2000"/>
              <a:t>          _: </a:t>
            </a:r>
            <a:r>
              <a:rPr lang="nl-BE" sz="2000" err="1"/>
              <a:t>oslo:localeIdentificator</a:t>
            </a:r>
            <a:r>
              <a:rPr lang="nl-BE" sz="2000"/>
              <a:t> “</a:t>
            </a:r>
            <a:r>
              <a:rPr lang="nl-BE" sz="2000" err="1"/>
              <a:t>uuid</a:t>
            </a:r>
            <a:r>
              <a:rPr lang="nl-BE" sz="2000"/>
              <a:t>(d1)”</a:t>
            </a:r>
          </a:p>
          <a:p>
            <a:r>
              <a:rPr lang="nl-BE" sz="2000"/>
              <a:t>          _: </a:t>
            </a:r>
            <a:r>
              <a:rPr lang="nl-BE" sz="2000" err="1"/>
              <a:t>oslo:versieIdentificator</a:t>
            </a:r>
            <a:r>
              <a:rPr lang="nl-BE" sz="2000"/>
              <a:t> “&lt;</a:t>
            </a:r>
            <a:r>
              <a:rPr lang="nl-BE" sz="2000" err="1"/>
              <a:t>harvestingtime</a:t>
            </a:r>
            <a:r>
              <a:rPr lang="nl-BE" sz="2000"/>
              <a:t>&gt;”</a:t>
            </a:r>
          </a:p>
          <a:p>
            <a:r>
              <a:rPr lang="nl-BE" sz="2000"/>
              <a:t>          _: </a:t>
            </a:r>
            <a:r>
              <a:rPr lang="nl-BE" sz="2000" err="1"/>
              <a:t>dct:issued</a:t>
            </a:r>
            <a:r>
              <a:rPr lang="nl-BE" sz="2000"/>
              <a:t> “&lt;</a:t>
            </a:r>
            <a:r>
              <a:rPr lang="nl-BE" sz="2000" err="1"/>
              <a:t>harvestingtime</a:t>
            </a:r>
            <a:r>
              <a:rPr lang="nl-BE" sz="2000"/>
              <a:t>&gt;”</a:t>
            </a:r>
          </a:p>
          <a:p>
            <a:r>
              <a:rPr lang="nl-BE" sz="200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5898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865C-427C-41E1-B38A-AAE4F945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Mapping</a:t>
            </a:r>
            <a:r>
              <a:rPr lang="nl-BE"/>
              <a:t> ISO naar RDF (DCAT)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A99F-BBB5-40DD-9443-56D61B899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Context is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de naamruimte van de </a:t>
            </a:r>
            <a:r>
              <a:rPr lang="nl-BE" err="1"/>
              <a:t>mapping</a:t>
            </a:r>
            <a:r>
              <a:rPr lang="nl-BE"/>
              <a:t>-transformatie</a:t>
            </a:r>
            <a:endParaRPr lang="nl-BE">
              <a:cs typeface="Calibri Light"/>
            </a:endParaRP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nl-BE"/>
              <a:t>Nadeel: </a:t>
            </a:r>
            <a:endParaRPr lang="nl-BE">
              <a:cs typeface="Calibri Light"/>
            </a:endParaRPr>
          </a:p>
          <a:p>
            <a:pPr marL="1005840" lvl="2" indent="-457200">
              <a:buFont typeface="Arial" panose="020B0604020202020204" pitchFamily="34" charset="0"/>
              <a:buChar char="•"/>
            </a:pPr>
            <a:r>
              <a:rPr lang="nl-BE"/>
              <a:t>Geen verwijzingen naar originele bron-metadata: </a:t>
            </a:r>
            <a:r>
              <a:rPr lang="nl-BE" err="1"/>
              <a:t>dereferentie</a:t>
            </a:r>
            <a:r>
              <a:rPr lang="nl-BE"/>
              <a:t> brengt de informatie-zoeker naar de </a:t>
            </a:r>
            <a:r>
              <a:rPr lang="nl-BE" err="1"/>
              <a:t>mapping</a:t>
            </a:r>
            <a:r>
              <a:rPr lang="nl-BE"/>
              <a:t> beheerder. </a:t>
            </a:r>
            <a:endParaRPr lang="nl-BE">
              <a:cs typeface="Calibri Light"/>
            </a:endParaRPr>
          </a:p>
          <a:p>
            <a:pPr marL="731520" lvl="1" indent="-457200">
              <a:buFont typeface="Arial" panose="020B0604020202020204" pitchFamily="34" charset="0"/>
              <a:buChar char="•"/>
            </a:pPr>
            <a:endParaRPr lang="nl-BE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de naamruimte van de originele bron ISO-</a:t>
            </a:r>
            <a:r>
              <a:rPr lang="nl-BE" err="1"/>
              <a:t>metadatacatalogus</a:t>
            </a:r>
            <a:r>
              <a:rPr lang="nl-BE"/>
              <a:t> </a:t>
            </a:r>
            <a:endParaRPr lang="nl-BE">
              <a:cs typeface="Calibri Light"/>
            </a:endParaRP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nl-BE"/>
              <a:t>Nadeel: </a:t>
            </a:r>
            <a:endParaRPr lang="nl-BE">
              <a:cs typeface="Calibri Light"/>
            </a:endParaRPr>
          </a:p>
          <a:p>
            <a:pPr marL="1005840" lvl="2" indent="-457200">
              <a:buFont typeface="Arial" panose="020B0604020202020204" pitchFamily="34" charset="0"/>
              <a:buChar char="•"/>
            </a:pPr>
            <a:r>
              <a:rPr lang="nl-BE"/>
              <a:t>ISO-</a:t>
            </a:r>
            <a:r>
              <a:rPr lang="nl-BE" err="1"/>
              <a:t>metadatacatalogi</a:t>
            </a:r>
            <a:r>
              <a:rPr lang="nl-BE"/>
              <a:t> moeten een naamruimte gaan beheren.</a:t>
            </a:r>
            <a:endParaRPr lang="nl-BE">
              <a:cs typeface="Calibri Light"/>
            </a:endParaRPr>
          </a:p>
          <a:p>
            <a:pPr marL="1005840" lvl="2" indent="-457200">
              <a:buFont typeface="Arial" panose="020B0604020202020204" pitchFamily="34" charset="0"/>
              <a:buChar char="•"/>
            </a:pPr>
            <a:r>
              <a:rPr lang="nl-BE"/>
              <a:t>Harvester moet die context-informatie propageren.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endParaRPr lang="nl-BE"/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3AAAD-74E0-49AB-8CDA-85B4E020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FD544-2DC4-4562-B565-8C83F953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72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C52DE2-1365-4A23-B6A7-1642F54E2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voorstel</a:t>
            </a:r>
          </a:p>
        </p:txBody>
      </p:sp>
    </p:spTree>
    <p:extLst>
      <p:ext uri="{BB962C8B-B14F-4D97-AF65-F5344CB8AC3E}">
        <p14:creationId xmlns:p14="http://schemas.microsoft.com/office/powerpoint/2010/main" val="24098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2DDC-0A9E-43AF-99EA-8DD3548D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Behandeling verwijzingen bij </a:t>
            </a:r>
            <a:r>
              <a:rPr lang="nl-BE" err="1"/>
              <a:t>harvesting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0F1D9-7521-4B45-8AAD-3625AE27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nl-BE"/>
              <a:t>Tussen 2 objecten in de </a:t>
            </a:r>
            <a:r>
              <a:rPr lang="nl-BE" err="1"/>
              <a:t>geharveste</a:t>
            </a:r>
            <a:r>
              <a:rPr lang="nl-BE"/>
              <a:t> catalogus</a:t>
            </a:r>
          </a:p>
          <a:p>
            <a:endParaRPr lang="nl-BE"/>
          </a:p>
          <a:p>
            <a:endParaRPr lang="nl-BE"/>
          </a:p>
          <a:p>
            <a:r>
              <a:rPr lang="nl-BE"/>
              <a:t>Doel is dat het informatienetwerk intact blijft en eventueel versterkt.</a:t>
            </a:r>
          </a:p>
          <a:p>
            <a:endParaRPr lang="nl-BE"/>
          </a:p>
          <a:p>
            <a:r>
              <a:rPr lang="nl-BE"/>
              <a:t>Voor ISO kan men alle kruisverwijzingen op basis van de UUID gaan mappen op kruisverwijzingen op basis van de geharmoniseerde </a:t>
            </a:r>
            <a:r>
              <a:rPr lang="nl-BE" err="1"/>
              <a:t>identifier</a:t>
            </a:r>
            <a:r>
              <a:rPr lang="nl-BE"/>
              <a:t>. </a:t>
            </a:r>
          </a:p>
          <a:p>
            <a:r>
              <a:rPr lang="nl-BE"/>
              <a:t>Zolang ISO collecties geen </a:t>
            </a:r>
            <a:r>
              <a:rPr lang="nl-BE" err="1"/>
              <a:t>inter</a:t>
            </a:r>
            <a:r>
              <a:rPr lang="nl-BE"/>
              <a:t>-catalogi (externe) verwijzingen doen, is dit gelijk aan een tekstuele transformatie. Anders zal er een dynamische look-up moeten gebeuren om op basis van de UUID de geharmoniseerde </a:t>
            </a:r>
            <a:r>
              <a:rPr lang="nl-BE" err="1"/>
              <a:t>identifier</a:t>
            </a:r>
            <a:r>
              <a:rPr lang="nl-BE"/>
              <a:t> te vinden.</a:t>
            </a:r>
            <a:endParaRPr lang="nl-BE"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B180F-8996-45A0-99E7-8DE6DF2A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522A2-CB87-438E-9789-6A2FE4AA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73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506E9D-CBE1-4367-95E0-330A52166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Interne verwijzingen</a:t>
            </a:r>
          </a:p>
        </p:txBody>
      </p:sp>
    </p:spTree>
    <p:extLst>
      <p:ext uri="{BB962C8B-B14F-4D97-AF65-F5344CB8AC3E}">
        <p14:creationId xmlns:p14="http://schemas.microsoft.com/office/powerpoint/2010/main" val="357045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2DDC-0A9E-43AF-99EA-8DD3548D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Behandeling verwijzingen bij </a:t>
            </a:r>
            <a:r>
              <a:rPr lang="nl-BE" err="1"/>
              <a:t>harvesting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0F1D9-7521-4B45-8AAD-3625AE27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/>
              <a:t>Tussen een object in de </a:t>
            </a:r>
            <a:r>
              <a:rPr lang="nl-BE" err="1"/>
              <a:t>geharveste</a:t>
            </a:r>
            <a:r>
              <a:rPr lang="nl-BE"/>
              <a:t> catalogus met een entiteit buiten de </a:t>
            </a:r>
            <a:r>
              <a:rPr lang="nl-BE" err="1"/>
              <a:t>geharveste</a:t>
            </a:r>
            <a:r>
              <a:rPr lang="nl-BE"/>
              <a:t> catalogus.</a:t>
            </a:r>
          </a:p>
          <a:p>
            <a:endParaRPr lang="nl-BE"/>
          </a:p>
          <a:p>
            <a:r>
              <a:rPr lang="nl-BE"/>
              <a:t>2 situaties:</a:t>
            </a:r>
            <a:endParaRPr lang="nl-BE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Ofwel is de externe entiteit gekend in de geaggregeerde catalogus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nl-BE">
                <a:cs typeface="Calibri Light"/>
              </a:rPr>
              <a:t>Dynamische look-up kan werken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/>
              <a:t>Ofwel is de externe entiteit niet gekend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nl-BE">
                <a:cs typeface="Calibri Light"/>
              </a:rPr>
              <a:t>Geen oplossing: een “dode referentie”</a:t>
            </a:r>
          </a:p>
          <a:p>
            <a:endParaRPr lang="nl-BE"/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B180F-8996-45A0-99E7-8DE6DF2A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522A2-CB87-438E-9789-6A2FE4AA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74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506E9D-CBE1-4367-95E0-330A52166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/>
              <a:t>Externe verwijzingen</a:t>
            </a:r>
          </a:p>
        </p:txBody>
      </p:sp>
    </p:spTree>
    <p:extLst>
      <p:ext uri="{BB962C8B-B14F-4D97-AF65-F5344CB8AC3E}">
        <p14:creationId xmlns:p14="http://schemas.microsoft.com/office/powerpoint/2010/main" val="264545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A7BC54-1C44-4587-8BE4-C839D8DF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"/>
              </a:rPr>
              <a:t>Samenvatting </a:t>
            </a:r>
            <a:r>
              <a:rPr lang="nl-NL" err="1">
                <a:cs typeface="Calibri"/>
              </a:rPr>
              <a:t>identificatoren</a:t>
            </a:r>
            <a:r>
              <a:rPr lang="nl-NL">
                <a:cs typeface="Calibri"/>
              </a:rPr>
              <a:t> / </a:t>
            </a:r>
            <a:r>
              <a:rPr lang="nl-NL" err="1">
                <a:cs typeface="Calibri"/>
              </a:rPr>
              <a:t>harvesting</a:t>
            </a:r>
            <a:endParaRPr lang="nl-NL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C70E54-9508-4B20-9989-59A49FD54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nl-NL">
                <a:ea typeface="+mn-lt"/>
                <a:cs typeface="+mn-lt"/>
              </a:rPr>
              <a:t>Uitgevers/beheerders zijn verantwoordelijk om goed </a:t>
            </a:r>
            <a:r>
              <a:rPr lang="nl-NL" err="1">
                <a:ea typeface="+mn-lt"/>
                <a:cs typeface="+mn-lt"/>
              </a:rPr>
              <a:t>identifier</a:t>
            </a:r>
            <a:r>
              <a:rPr lang="nl-NL">
                <a:ea typeface="+mn-lt"/>
                <a:cs typeface="+mn-lt"/>
              </a:rPr>
              <a:t>- management te doen</a:t>
            </a:r>
            <a:endParaRPr lang="nl-NL">
              <a:cs typeface="Calibri Light"/>
            </a:endParaRPr>
          </a:p>
          <a:p>
            <a:pPr marL="457200" indent="-457200">
              <a:buChar char="•"/>
            </a:pPr>
            <a:r>
              <a:rPr lang="nl-NL" err="1">
                <a:ea typeface="+mn-lt"/>
                <a:cs typeface="+mn-lt"/>
              </a:rPr>
              <a:t>Dereferentieerbare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URIs</a:t>
            </a:r>
            <a:r>
              <a:rPr lang="nl-NL">
                <a:ea typeface="+mn-lt"/>
                <a:cs typeface="+mn-lt"/>
              </a:rPr>
              <a:t> als </a:t>
            </a:r>
            <a:r>
              <a:rPr lang="nl-NL" err="1">
                <a:ea typeface="+mn-lt"/>
                <a:cs typeface="+mn-lt"/>
              </a:rPr>
              <a:t>identificatoren</a:t>
            </a:r>
            <a:r>
              <a:rPr lang="nl-NL">
                <a:ea typeface="+mn-lt"/>
                <a:cs typeface="+mn-lt"/>
              </a:rPr>
              <a:t> laten toe om naar de bron te verwijzen.</a:t>
            </a:r>
            <a:endParaRPr lang="nl-NL">
              <a:cs typeface="Calibri Light"/>
            </a:endParaRPr>
          </a:p>
          <a:p>
            <a:pPr marL="457200" indent="-457200">
              <a:buChar char="•"/>
            </a:pPr>
            <a:r>
              <a:rPr lang="nl-NL">
                <a:ea typeface="+mn-lt"/>
                <a:cs typeface="+mn-lt"/>
              </a:rPr>
              <a:t>Toevoegen van geharmoniseerde </a:t>
            </a:r>
            <a:r>
              <a:rPr lang="nl-NL" err="1">
                <a:ea typeface="+mn-lt"/>
                <a:cs typeface="+mn-lt"/>
              </a:rPr>
              <a:t>identificatoren</a:t>
            </a:r>
            <a:r>
              <a:rPr lang="nl-NL">
                <a:ea typeface="+mn-lt"/>
                <a:cs typeface="+mn-lt"/>
              </a:rPr>
              <a:t> zorgt voor</a:t>
            </a:r>
            <a:endParaRPr lang="nl-NL">
              <a:cs typeface="Calibri Light"/>
            </a:endParaRPr>
          </a:p>
          <a:p>
            <a:pPr lvl="2">
              <a:buChar char="•"/>
            </a:pPr>
            <a:r>
              <a:rPr lang="nl-NL">
                <a:ea typeface="+mn-lt"/>
                <a:cs typeface="+mn-lt"/>
              </a:rPr>
              <a:t>ondersteuning van portaalbouwers </a:t>
            </a:r>
            <a:endParaRPr lang="nl-NL">
              <a:cs typeface="Calibri Light"/>
            </a:endParaRPr>
          </a:p>
          <a:p>
            <a:pPr lvl="2">
              <a:buChar char="•"/>
            </a:pPr>
            <a:r>
              <a:rPr lang="nl-NL">
                <a:ea typeface="+mn-lt"/>
                <a:cs typeface="+mn-lt"/>
              </a:rPr>
              <a:t>transparantie voor gebruikers die niet zorgzaam omgaan met </a:t>
            </a:r>
            <a:r>
              <a:rPr lang="nl-NL" err="1">
                <a:ea typeface="+mn-lt"/>
                <a:cs typeface="+mn-lt"/>
              </a:rPr>
              <a:t>identificatoren</a:t>
            </a:r>
            <a:endParaRPr lang="nl-NL">
              <a:cs typeface="Calibri Light"/>
            </a:endParaRPr>
          </a:p>
          <a:p>
            <a:pPr marL="457200" indent="-457200">
              <a:buChar char="•"/>
            </a:pPr>
            <a:r>
              <a:rPr lang="nl-NL">
                <a:ea typeface="+mn-lt"/>
                <a:cs typeface="+mn-lt"/>
              </a:rPr>
              <a:t>Een dataset/dataservice is een “open” kennisgraaf: verwijzingen naar externe </a:t>
            </a:r>
            <a:r>
              <a:rPr lang="nl-NL" err="1">
                <a:ea typeface="+mn-lt"/>
                <a:cs typeface="+mn-lt"/>
              </a:rPr>
              <a:t>identificatoren</a:t>
            </a:r>
            <a:r>
              <a:rPr lang="nl-NL">
                <a:ea typeface="+mn-lt"/>
                <a:cs typeface="+mn-lt"/>
              </a:rPr>
              <a:t> blijven mogelijk. Portaalbouwers en uitgevers moeten hier samenwerken om dit zoveel mogelijk te sluiten.</a:t>
            </a:r>
            <a:endParaRPr lang="nl-NL">
              <a:cs typeface="Calibri Light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D4B4F71-0FBD-4456-9DD8-7E0028A2B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C74ED7-7B7D-49FC-B23E-1CA7F67A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75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69B8E4D5-79B9-4BF8-9143-25E821D9D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375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Topics die niet </a:t>
            </a:r>
            <a:r>
              <a:rPr lang="nl-BE" err="1">
                <a:latin typeface="Calibri"/>
                <a:cs typeface="Calibri"/>
              </a:rPr>
              <a:t>gemapt</a:t>
            </a:r>
            <a:r>
              <a:rPr lang="nl-BE">
                <a:latin typeface="Calibri"/>
                <a:cs typeface="Calibri"/>
              </a:rPr>
              <a:t> zullen worden</a:t>
            </a:r>
            <a:endParaRPr lang="nl-B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326C6-ACB9-4B45-A058-F5FBD98C2C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475413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50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0DC9-6874-40F7-B76D-97CF93D79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Onderwerpen die niet opgenomen worden (1) 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FCA3-7D74-4F78-B4BC-76C94DE6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79101"/>
            <a:ext cx="11206163" cy="4596754"/>
          </a:xfrm>
        </p:spPr>
        <p:txBody>
          <a:bodyPr>
            <a:normAutofit fontScale="92500" lnSpcReduction="20000"/>
          </a:bodyPr>
          <a:lstStyle/>
          <a:p>
            <a:r>
              <a:rPr lang="nl-BE"/>
              <a:t>Volgende ISO-informatie stellen we voor om enkel te behouden in de Geo-niche:</a:t>
            </a:r>
          </a:p>
          <a:p>
            <a:endParaRPr lang="nl-BE"/>
          </a:p>
          <a:p>
            <a:pPr marL="457200" indent="-457200">
              <a:buFontTx/>
              <a:buChar char="-"/>
            </a:pPr>
            <a:r>
              <a:rPr lang="nl-BE"/>
              <a:t>Alternatieve titel (</a:t>
            </a:r>
            <a:r>
              <a:rPr lang="nl-BE" err="1"/>
              <a:t>alternateTitle</a:t>
            </a:r>
            <a:r>
              <a:rPr lang="nl-BE"/>
              <a:t>) =&gt; wordt enkel een extra trefwoord om op te zoeken</a:t>
            </a:r>
          </a:p>
          <a:p>
            <a:pPr marL="457200" indent="-457200">
              <a:buFontTx/>
              <a:buChar char="-"/>
            </a:pPr>
            <a:r>
              <a:rPr lang="nl-BE"/>
              <a:t>Doel van vervaardiging (</a:t>
            </a:r>
            <a:r>
              <a:rPr lang="nl-BE" err="1"/>
              <a:t>purpose</a:t>
            </a:r>
            <a:r>
              <a:rPr lang="nl-BE"/>
              <a:t>)</a:t>
            </a:r>
          </a:p>
          <a:p>
            <a:pPr marL="457200" indent="-457200">
              <a:buFontTx/>
              <a:buChar char="-"/>
            </a:pPr>
            <a:r>
              <a:rPr lang="nl-BE"/>
              <a:t>Gebruik (</a:t>
            </a:r>
            <a:r>
              <a:rPr lang="nl-BE" err="1"/>
              <a:t>MD_Usage</a:t>
            </a:r>
            <a:r>
              <a:rPr lang="nl-BE"/>
              <a:t>)</a:t>
            </a:r>
          </a:p>
          <a:p>
            <a:pPr marL="457200" indent="-457200">
              <a:buFontTx/>
              <a:buChar char="-"/>
            </a:pPr>
            <a:r>
              <a:rPr lang="nl-BE"/>
              <a:t>Karakterset (</a:t>
            </a:r>
            <a:r>
              <a:rPr lang="nl-BE" err="1"/>
              <a:t>CharachterSet</a:t>
            </a:r>
            <a:r>
              <a:rPr lang="nl-BE"/>
              <a:t>)</a:t>
            </a:r>
          </a:p>
          <a:p>
            <a:pPr marL="457200" indent="-457200">
              <a:buFontTx/>
              <a:buChar char="-"/>
            </a:pPr>
            <a:r>
              <a:rPr lang="nl-BE"/>
              <a:t>Aanvullende informatie (</a:t>
            </a:r>
            <a:r>
              <a:rPr lang="nl-BE" err="1"/>
              <a:t>supplementalInformation</a:t>
            </a:r>
            <a:r>
              <a:rPr lang="nl-BE"/>
              <a:t>)</a:t>
            </a:r>
          </a:p>
          <a:p>
            <a:pPr marL="457200" indent="-457200">
              <a:buFontTx/>
              <a:buChar char="-"/>
            </a:pPr>
            <a:r>
              <a:rPr lang="nl-BE"/>
              <a:t>Kwaliteitsinformatie (welke kwaliteitsprocessen, -methodes of controles toegepast worden) (</a:t>
            </a:r>
            <a:r>
              <a:rPr lang="nl-BE" err="1"/>
              <a:t>DQ_DataQuality</a:t>
            </a:r>
            <a:r>
              <a:rPr lang="nl-BE"/>
              <a:t>) =&gt; behalve de bewerkingen (</a:t>
            </a:r>
            <a:r>
              <a:rPr lang="nl-BE" err="1"/>
              <a:t>Lineage</a:t>
            </a:r>
            <a:r>
              <a:rPr lang="nl-BE"/>
              <a:t> – WG3)</a:t>
            </a:r>
          </a:p>
          <a:p>
            <a:pPr marL="457200" indent="-457200">
              <a:buFontTx/>
              <a:buChar char="-"/>
            </a:pPr>
            <a:r>
              <a:rPr lang="nl-BE"/>
              <a:t>Metadatastandaard en –versie (</a:t>
            </a:r>
            <a:r>
              <a:rPr lang="nl-BE" err="1"/>
              <a:t>metadataStandardName</a:t>
            </a:r>
            <a:r>
              <a:rPr lang="nl-BE"/>
              <a:t> en –</a:t>
            </a:r>
            <a:r>
              <a:rPr lang="nl-BE" err="1"/>
              <a:t>version</a:t>
            </a:r>
            <a:r>
              <a:rPr lang="nl-BE"/>
              <a:t>)</a:t>
            </a:r>
          </a:p>
          <a:p>
            <a:pPr marL="457200" indent="-457200">
              <a:buFontTx/>
              <a:buChar char="-"/>
            </a:pPr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70CF0-A49F-4ABA-B1C6-6FFE6E0E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5E471-CAA0-4B9A-94B4-C393C23F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77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558704-8207-4DBF-91B0-D56CB996D0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315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0DC9-6874-40F7-B76D-97CF93D79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Onderwerpen die niet opgenomen worden (2) 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FCA3-7D74-4F78-B4BC-76C94DE6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515600" cy="4596754"/>
          </a:xfrm>
        </p:spPr>
        <p:txBody>
          <a:bodyPr>
            <a:normAutofit lnSpcReduction="10000"/>
          </a:bodyPr>
          <a:lstStyle/>
          <a:p>
            <a:r>
              <a:rPr lang="nl-BE"/>
              <a:t>Volgende ISO-informatie stellen we voor om enkel te behouden in de Geo-niche:</a:t>
            </a:r>
          </a:p>
          <a:p>
            <a:endParaRPr lang="nl-BE"/>
          </a:p>
          <a:p>
            <a:r>
              <a:rPr lang="nl-BE"/>
              <a:t>En alleen voor services:</a:t>
            </a:r>
          </a:p>
          <a:p>
            <a:pPr marL="457200" indent="-457200">
              <a:buFontTx/>
              <a:buChar char="-"/>
            </a:pPr>
            <a:r>
              <a:rPr lang="nl-BE"/>
              <a:t>Type service (</a:t>
            </a:r>
            <a:r>
              <a:rPr lang="nl-BE" err="1"/>
              <a:t>ServiceType</a:t>
            </a:r>
            <a:r>
              <a:rPr lang="nl-BE"/>
              <a:t>) =&gt; afdoende in de protocollen vervat</a:t>
            </a:r>
          </a:p>
          <a:p>
            <a:pPr marL="457200" indent="-457200">
              <a:buFontTx/>
              <a:buChar char="-"/>
            </a:pPr>
            <a:r>
              <a:rPr lang="nl-BE"/>
              <a:t>Type koppeling (</a:t>
            </a:r>
            <a:r>
              <a:rPr lang="nl-BE" err="1"/>
              <a:t>CouplingType</a:t>
            </a:r>
            <a:r>
              <a:rPr lang="nl-BE"/>
              <a:t>) =&gt; afdoende uit services zelf te halen</a:t>
            </a:r>
          </a:p>
          <a:p>
            <a:pPr marL="457200" indent="-457200">
              <a:buFontTx/>
              <a:buChar char="-"/>
            </a:pPr>
            <a:r>
              <a:rPr lang="nl-BE"/>
              <a:t>Service operaties (</a:t>
            </a:r>
            <a:r>
              <a:rPr lang="nl-BE" err="1"/>
              <a:t>containsOperations</a:t>
            </a:r>
            <a:r>
              <a:rPr lang="nl-BE"/>
              <a:t>) =&gt; afdoende uit services zelf te halen</a:t>
            </a:r>
          </a:p>
          <a:p>
            <a:pPr marL="457200" indent="-457200">
              <a:buFontTx/>
              <a:buChar char="-"/>
            </a:pPr>
            <a:r>
              <a:rPr lang="nl-BE"/>
              <a:t>CRS voor services (CRS voor datasets wordt wel </a:t>
            </a:r>
            <a:r>
              <a:rPr lang="nl-BE" err="1"/>
              <a:t>gemapt</a:t>
            </a:r>
            <a:r>
              <a:rPr lang="nl-BE"/>
              <a:t> – volgend webinar) =&gt; afdoende uit services zelf te halen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70CF0-A49F-4ABA-B1C6-6FFE6E0E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5E471-CAA0-4B9A-94B4-C393C23F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78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558704-8207-4DBF-91B0-D56CB996D0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57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C65FB-E18D-44C1-BE9B-13D93075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cs typeface="Calibri"/>
              </a:rPr>
              <a:t>Onderwerpen voor toekomstige </a:t>
            </a:r>
            <a:r>
              <a:rPr lang="nl-NL" b="1" err="1">
                <a:cs typeface="Calibri"/>
              </a:rPr>
              <a:t>alignaties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98142C-954C-41A0-90D6-23179D4F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54BA5B2-FA03-470C-8727-45164AE8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79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08C6107-4B07-467A-8046-1880D496A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AFD73A-77B5-4D98-9D3A-290B6A9AD3A6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3200"/>
              <a:t>DCAT 3.0</a:t>
            </a:r>
            <a:endParaRPr lang="nl-NL" sz="3200"/>
          </a:p>
          <a:p>
            <a:pPr lvl="1"/>
            <a:r>
              <a:rPr lang="nl-BE" sz="2800"/>
              <a:t>Datasetseries: Zie </a:t>
            </a:r>
            <a:r>
              <a:rPr lang="nl-BE" sz="2800">
                <a:hlinkClick r:id="rId2"/>
              </a:rPr>
              <a:t>https://w3c.github.io/dxwg/dcat/#dataset-series</a:t>
            </a:r>
            <a:endParaRPr lang="nl-BE" sz="2800"/>
          </a:p>
          <a:p>
            <a:pPr lvl="2"/>
            <a:r>
              <a:rPr lang="nl-BE" sz="2400"/>
              <a:t>Parent/Child relaties; </a:t>
            </a:r>
            <a:r>
              <a:rPr lang="nl-BE" sz="2400" err="1"/>
              <a:t>HierarchyLevel</a:t>
            </a:r>
            <a:r>
              <a:rPr lang="nl-BE" sz="2400"/>
              <a:t> &amp; -Name</a:t>
            </a:r>
          </a:p>
          <a:p>
            <a:pPr lvl="1"/>
            <a:r>
              <a:rPr lang="nl-BE" sz="2800"/>
              <a:t>Dataset </a:t>
            </a:r>
            <a:r>
              <a:rPr lang="nl-BE" sz="2800" err="1"/>
              <a:t>Versionering</a:t>
            </a:r>
            <a:r>
              <a:rPr lang="nl-BE" sz="2800"/>
              <a:t>: Zie </a:t>
            </a:r>
            <a:r>
              <a:rPr lang="nl-BE" sz="2800">
                <a:hlinkClick r:id="rId3"/>
              </a:rPr>
              <a:t>https://w3c.github.io/dxwg/dcat/#dataset-versions</a:t>
            </a:r>
            <a:endParaRPr lang="nl-BE" sz="2800"/>
          </a:p>
          <a:p>
            <a:pPr lvl="2"/>
            <a:r>
              <a:rPr lang="nl-BE" sz="2400"/>
              <a:t>Versie </a:t>
            </a:r>
          </a:p>
          <a:p>
            <a:pPr lvl="1"/>
            <a:r>
              <a:rPr lang="nl-BE" sz="2800">
                <a:cs typeface="Calibri Light"/>
              </a:rPr>
              <a:t>Verwantschappen</a:t>
            </a:r>
          </a:p>
        </p:txBody>
      </p:sp>
    </p:spTree>
    <p:extLst>
      <p:ext uri="{BB962C8B-B14F-4D97-AF65-F5344CB8AC3E}">
        <p14:creationId xmlns:p14="http://schemas.microsoft.com/office/powerpoint/2010/main" val="69738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b="1"/>
              <a:t>Trajectverloop OSLO </a:t>
            </a:r>
            <a:r>
              <a:rPr lang="nl-BE" b="1" err="1"/>
              <a:t>GeoDCAT</a:t>
            </a:r>
            <a:r>
              <a:rPr lang="nl-BE" b="1"/>
              <a:t>-AP VL 2.0  </a:t>
            </a:r>
            <a:endParaRPr lang="nl-NL" b="1">
              <a:cs typeface="Calibri"/>
            </a:endParaRPr>
          </a:p>
        </p:txBody>
      </p:sp>
      <p:cxnSp>
        <p:nvCxnSpPr>
          <p:cNvPr id="38" name="Google Shape;733;p61"/>
          <p:cNvCxnSpPr/>
          <p:nvPr/>
        </p:nvCxnSpPr>
        <p:spPr>
          <a:xfrm flipH="1">
            <a:off x="8355286" y="2873110"/>
            <a:ext cx="2100" cy="598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39" name="Google Shape;734;p61"/>
          <p:cNvSpPr txBox="1"/>
          <p:nvPr/>
        </p:nvSpPr>
        <p:spPr>
          <a:xfrm>
            <a:off x="8445380" y="2522029"/>
            <a:ext cx="1213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solidFill>
                  <a:schemeClr val="dk1"/>
                </a:solidFill>
                <a:latin typeface="FlandersArtSans-Regular"/>
                <a:ea typeface="Calibri"/>
                <a:cs typeface="Calibri"/>
              </a:rPr>
              <a:t>17</a:t>
            </a:r>
          </a:p>
          <a:p>
            <a:r>
              <a:rPr lang="nl-BE" sz="1400">
                <a:solidFill>
                  <a:schemeClr val="dk1"/>
                </a:solidFill>
                <a:latin typeface="FlandersArtSans-Regular"/>
                <a:ea typeface="Calibri"/>
                <a:cs typeface="Calibri"/>
                <a:sym typeface="Calibri"/>
              </a:rPr>
              <a:t>Webinar 3</a:t>
            </a:r>
            <a:endParaRPr lang="nl-BE" sz="1400">
              <a:solidFill>
                <a:schemeClr val="dk1"/>
              </a:solidFill>
              <a:latin typeface="FlandersArtSans-Regular"/>
              <a:ea typeface="Calibri"/>
              <a:cs typeface="Calibri"/>
            </a:endParaRPr>
          </a:p>
        </p:txBody>
      </p:sp>
      <p:cxnSp>
        <p:nvCxnSpPr>
          <p:cNvPr id="43" name="Google Shape;725;p61"/>
          <p:cNvCxnSpPr/>
          <p:nvPr/>
        </p:nvCxnSpPr>
        <p:spPr>
          <a:xfrm>
            <a:off x="6438918" y="3735028"/>
            <a:ext cx="0" cy="509514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44" name="Google Shape;739;p61"/>
          <p:cNvSpPr txBox="1"/>
          <p:nvPr/>
        </p:nvSpPr>
        <p:spPr>
          <a:xfrm>
            <a:off x="6536786" y="3986201"/>
            <a:ext cx="1378399" cy="80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solidFill>
                  <a:schemeClr val="dk1"/>
                </a:solidFill>
                <a:latin typeface="FlandersArtSans-Regular"/>
                <a:ea typeface="Calibri"/>
                <a:cs typeface="Calibri"/>
              </a:rPr>
              <a:t>19</a:t>
            </a:r>
          </a:p>
          <a:p>
            <a:r>
              <a:rPr lang="nl-BE" sz="1400">
                <a:solidFill>
                  <a:schemeClr val="dk1"/>
                </a:solidFill>
                <a:latin typeface="FlandersArtSans-Regular"/>
                <a:ea typeface="Calibri"/>
                <a:cs typeface="Calibri"/>
                <a:sym typeface="Calibri"/>
              </a:rPr>
              <a:t>Webinar 2</a:t>
            </a:r>
            <a:endParaRPr lang="nl-BE" sz="1400">
              <a:solidFill>
                <a:schemeClr val="dk1"/>
              </a:solidFill>
              <a:latin typeface="FlandersArtSans-Regular"/>
              <a:ea typeface="Calibri"/>
              <a:cs typeface="Calibri"/>
            </a:endParaRPr>
          </a:p>
        </p:txBody>
      </p:sp>
      <p:sp>
        <p:nvSpPr>
          <p:cNvPr id="46" name="Google Shape;729;p61">
            <a:extLst>
              <a:ext uri="{FF2B5EF4-FFF2-40B4-BE49-F238E27FC236}">
                <a16:creationId xmlns:a16="http://schemas.microsoft.com/office/drawing/2014/main" id="{6383A9A1-97DE-4BD5-9E2F-195F49234230}"/>
              </a:ext>
            </a:extLst>
          </p:cNvPr>
          <p:cNvSpPr txBox="1"/>
          <p:nvPr/>
        </p:nvSpPr>
        <p:spPr>
          <a:xfrm>
            <a:off x="1087685" y="6307112"/>
            <a:ext cx="10162203" cy="2457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chemeClr val="lt1"/>
                </a:solidFill>
                <a:latin typeface="FlandersArtSans-Regular" panose="00000500000000000000" pitchFamily="2" charset="0"/>
                <a:ea typeface="Calibri"/>
                <a:cs typeface="Calibri"/>
                <a:sym typeface="Calibri"/>
              </a:rPr>
              <a:t>Toetsen a.d.h.v. referentie-implementatie</a:t>
            </a:r>
            <a:endParaRPr sz="2000" b="1">
              <a:solidFill>
                <a:schemeClr val="lt1"/>
              </a:solidFill>
              <a:latin typeface="FlandersArtSans-Regular" panose="00000500000000000000" pitchFamily="2" charset="0"/>
              <a:ea typeface="Calibri"/>
              <a:cs typeface="Calibri"/>
              <a:sym typeface="Calibri"/>
            </a:endParaRPr>
          </a:p>
        </p:txBody>
      </p:sp>
      <p:cxnSp>
        <p:nvCxnSpPr>
          <p:cNvPr id="62" name="Google Shape;725;p61">
            <a:extLst>
              <a:ext uri="{FF2B5EF4-FFF2-40B4-BE49-F238E27FC236}">
                <a16:creationId xmlns:a16="http://schemas.microsoft.com/office/drawing/2014/main" id="{3AF81F5E-D49A-41AA-8264-3E04CE45415B}"/>
              </a:ext>
            </a:extLst>
          </p:cNvPr>
          <p:cNvCxnSpPr>
            <a:cxnSpLocks/>
          </p:cNvCxnSpPr>
          <p:nvPr/>
        </p:nvCxnSpPr>
        <p:spPr>
          <a:xfrm>
            <a:off x="11421423" y="3734161"/>
            <a:ext cx="0" cy="509514"/>
          </a:xfrm>
          <a:prstGeom prst="straightConnector1">
            <a:avLst/>
          </a:prstGeom>
          <a:noFill/>
          <a:ln w="12700" cap="sq" cmpd="sng">
            <a:solidFill>
              <a:srgbClr val="FF0000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63" name="Google Shape;739;p61">
            <a:extLst>
              <a:ext uri="{FF2B5EF4-FFF2-40B4-BE49-F238E27FC236}">
                <a16:creationId xmlns:a16="http://schemas.microsoft.com/office/drawing/2014/main" id="{A7DD3890-F839-469A-91E9-11DFF0371B4E}"/>
              </a:ext>
            </a:extLst>
          </p:cNvPr>
          <p:cNvSpPr txBox="1"/>
          <p:nvPr/>
        </p:nvSpPr>
        <p:spPr>
          <a:xfrm>
            <a:off x="9666597" y="3986201"/>
            <a:ext cx="1687204" cy="77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solidFill>
                  <a:srgbClr val="FF0000"/>
                </a:solidFill>
                <a:latin typeface="FlandersArtSans-Regular"/>
                <a:ea typeface="Calibri"/>
                <a:cs typeface="Calibri"/>
              </a:rPr>
              <a:t>XX</a:t>
            </a:r>
            <a:endParaRPr lang="nl-BE" sz="1400" b="1">
              <a:solidFill>
                <a:srgbClr val="FF0000"/>
              </a:solidFill>
              <a:latin typeface="FlandersArtSans-Regular" panose="00000500000000000000" pitchFamily="2" charset="0"/>
              <a:ea typeface="Calibri"/>
              <a:cs typeface="Calibri"/>
            </a:endParaRPr>
          </a:p>
          <a:p>
            <a:pPr algn="r"/>
            <a:r>
              <a:rPr lang="nl-BE" sz="1400">
                <a:solidFill>
                  <a:srgbClr val="FF0000"/>
                </a:solidFill>
                <a:latin typeface="FlandersArtSans-Regular"/>
                <a:ea typeface="Calibri"/>
                <a:cs typeface="Calibri"/>
                <a:sym typeface="Calibri"/>
              </a:rPr>
              <a:t>Voorleggen</a:t>
            </a:r>
            <a:r>
              <a:rPr lang="nl-BE" sz="1400" b="1">
                <a:solidFill>
                  <a:srgbClr val="FF0000"/>
                </a:solidFill>
                <a:latin typeface="FlandersArtSans-Regular"/>
                <a:ea typeface="Calibri"/>
                <a:cs typeface="Calibri"/>
                <a:sym typeface="Calibri"/>
              </a:rPr>
              <a:t> kandidaatstandaard</a:t>
            </a:r>
            <a:endParaRPr lang="nl-BE" sz="1400">
              <a:solidFill>
                <a:srgbClr val="FF0000"/>
              </a:solidFill>
              <a:latin typeface="FlandersArtSans-Regular" panose="00000500000000000000" pitchFamily="2" charset="0"/>
              <a:ea typeface="Calibri"/>
              <a:cs typeface="Calibri"/>
            </a:endParaRPr>
          </a:p>
        </p:txBody>
      </p:sp>
      <p:sp>
        <p:nvSpPr>
          <p:cNvPr id="67" name="Google Shape;739;p61">
            <a:extLst>
              <a:ext uri="{FF2B5EF4-FFF2-40B4-BE49-F238E27FC236}">
                <a16:creationId xmlns:a16="http://schemas.microsoft.com/office/drawing/2014/main" id="{0CF1D3F8-AAAE-46F3-A638-AB752E672C6B}"/>
              </a:ext>
            </a:extLst>
          </p:cNvPr>
          <p:cNvSpPr txBox="1"/>
          <p:nvPr/>
        </p:nvSpPr>
        <p:spPr>
          <a:xfrm>
            <a:off x="1006662" y="4039989"/>
            <a:ext cx="1284539" cy="80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solidFill>
                  <a:schemeClr val="dk1"/>
                </a:solidFill>
                <a:latin typeface="FlandersArtSans-Regular"/>
                <a:ea typeface="Calibri"/>
                <a:cs typeface="Calibri"/>
              </a:rPr>
              <a:t>16</a:t>
            </a:r>
          </a:p>
          <a:p>
            <a:r>
              <a:rPr lang="nl-BE" sz="1200">
                <a:solidFill>
                  <a:schemeClr val="dk1"/>
                </a:solidFill>
                <a:latin typeface="FlandersArtSans-Regular"/>
                <a:cs typeface="Calibri"/>
                <a:sym typeface="Calibri"/>
              </a:rPr>
              <a:t>Vraag opstart aan WG Datastandaarden</a:t>
            </a:r>
            <a:endParaRPr lang="nl-BE" sz="1200">
              <a:solidFill>
                <a:schemeClr val="dk1"/>
              </a:solidFill>
              <a:latin typeface="FlandersArtSans-Regular"/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E0A5AA94-0815-4798-9DF8-0DA80287C2CE}"/>
              </a:ext>
            </a:extLst>
          </p:cNvPr>
          <p:cNvSpPr txBox="1"/>
          <p:nvPr/>
        </p:nvSpPr>
        <p:spPr>
          <a:xfrm>
            <a:off x="860763" y="5128372"/>
            <a:ext cx="13413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>
                <a:cs typeface="Calibri Light"/>
              </a:rPr>
              <a:t>1. Aanmelden van een standaard in ontwikkeling</a:t>
            </a:r>
          </a:p>
        </p:txBody>
      </p:sp>
      <p:cxnSp>
        <p:nvCxnSpPr>
          <p:cNvPr id="73" name="Google Shape;725;p61">
            <a:extLst>
              <a:ext uri="{FF2B5EF4-FFF2-40B4-BE49-F238E27FC236}">
                <a16:creationId xmlns:a16="http://schemas.microsoft.com/office/drawing/2014/main" id="{A62319A8-F3ED-401C-875F-44B2FF1EB788}"/>
              </a:ext>
            </a:extLst>
          </p:cNvPr>
          <p:cNvCxnSpPr>
            <a:cxnSpLocks/>
          </p:cNvCxnSpPr>
          <p:nvPr/>
        </p:nvCxnSpPr>
        <p:spPr>
          <a:xfrm>
            <a:off x="955455" y="3786319"/>
            <a:ext cx="0" cy="509514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76" name="Tekstvak 75">
            <a:extLst>
              <a:ext uri="{FF2B5EF4-FFF2-40B4-BE49-F238E27FC236}">
                <a16:creationId xmlns:a16="http://schemas.microsoft.com/office/drawing/2014/main" id="{FCA56300-71C6-4743-A7AA-F32E8C92DFDA}"/>
              </a:ext>
            </a:extLst>
          </p:cNvPr>
          <p:cNvSpPr txBox="1"/>
          <p:nvPr/>
        </p:nvSpPr>
        <p:spPr>
          <a:xfrm>
            <a:off x="3739930" y="1291247"/>
            <a:ext cx="394294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>
                <a:cs typeface="Calibri Light"/>
              </a:rPr>
              <a:t>2. Ontwikkelen van een specificatie</a:t>
            </a:r>
          </a:p>
          <a:p>
            <a:pPr lvl="1"/>
            <a:r>
              <a:rPr lang="nl-NL" sz="1200">
                <a:cs typeface="Calibri Light"/>
              </a:rPr>
              <a:t>- Identificeren relevante stakeholders</a:t>
            </a:r>
          </a:p>
          <a:p>
            <a:pPr lvl="1"/>
            <a:r>
              <a:rPr lang="nl-NL" sz="1200">
                <a:cs typeface="Calibri Light"/>
              </a:rPr>
              <a:t>- Inplannen van de publieke werkgroepen &amp; publieke bekendmaking opstart traject</a:t>
            </a:r>
          </a:p>
          <a:p>
            <a:pPr lvl="1"/>
            <a:r>
              <a:rPr lang="nl-NL" sz="1200">
                <a:cs typeface="Calibri Light"/>
              </a:rPr>
              <a:t>- Modelleren van beide semantische standaarden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51D31A-5C5F-4671-9DD4-DF581CE23B57}"/>
              </a:ext>
            </a:extLst>
          </p:cNvPr>
          <p:cNvSpPr/>
          <p:nvPr/>
        </p:nvSpPr>
        <p:spPr>
          <a:xfrm>
            <a:off x="2274284" y="2414968"/>
            <a:ext cx="7064027" cy="2554431"/>
          </a:xfrm>
          <a:prstGeom prst="rect">
            <a:avLst/>
          </a:prstGeom>
          <a:noFill/>
          <a:ln w="28575">
            <a:solidFill>
              <a:srgbClr val="FFEB00"/>
            </a:solidFill>
            <a:extLst>
              <a:ext uri="{C807C97D-BFC1-408E-A445-0C87EB9F89A2}">
                <ask:lineSketchStyleProps xmlns:ask="http://schemas.microsoft.com/office/drawing/2018/sketchyshapes" xmlns="" sd="3499211612">
                  <a:custGeom>
                    <a:avLst/>
                    <a:gdLst>
                      <a:gd name="connsiteX0" fmla="*/ 0 w 5792931"/>
                      <a:gd name="connsiteY0" fmla="*/ 0 h 3186544"/>
                      <a:gd name="connsiteX1" fmla="*/ 5792931 w 5792931"/>
                      <a:gd name="connsiteY1" fmla="*/ 0 h 3186544"/>
                      <a:gd name="connsiteX2" fmla="*/ 5792931 w 5792931"/>
                      <a:gd name="connsiteY2" fmla="*/ 3186544 h 3186544"/>
                      <a:gd name="connsiteX3" fmla="*/ 0 w 5792931"/>
                      <a:gd name="connsiteY3" fmla="*/ 3186544 h 3186544"/>
                      <a:gd name="connsiteX4" fmla="*/ 0 w 5792931"/>
                      <a:gd name="connsiteY4" fmla="*/ 0 h 3186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931" h="3186544" extrusionOk="0">
                        <a:moveTo>
                          <a:pt x="0" y="0"/>
                        </a:moveTo>
                        <a:cubicBezTo>
                          <a:pt x="898316" y="-113254"/>
                          <a:pt x="4243229" y="102601"/>
                          <a:pt x="5792931" y="0"/>
                        </a:cubicBezTo>
                        <a:cubicBezTo>
                          <a:pt x="5740106" y="1139575"/>
                          <a:pt x="5916105" y="2221737"/>
                          <a:pt x="5792931" y="3186544"/>
                        </a:cubicBezTo>
                        <a:cubicBezTo>
                          <a:pt x="3762981" y="3242354"/>
                          <a:pt x="2166733" y="3355502"/>
                          <a:pt x="0" y="3186544"/>
                        </a:cubicBezTo>
                        <a:cubicBezTo>
                          <a:pt x="-144930" y="1712022"/>
                          <a:pt x="-18259" y="13039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373636"/>
              </a:solidFill>
              <a:cs typeface="Calibri Light"/>
            </a:endParaRPr>
          </a:p>
        </p:txBody>
      </p:sp>
      <p:sp>
        <p:nvSpPr>
          <p:cNvPr id="78" name="Rechthoek 77">
            <a:extLst>
              <a:ext uri="{FF2B5EF4-FFF2-40B4-BE49-F238E27FC236}">
                <a16:creationId xmlns:a16="http://schemas.microsoft.com/office/drawing/2014/main" id="{F7001A3A-E6B8-4159-9D62-3D4C4003103F}"/>
              </a:ext>
            </a:extLst>
          </p:cNvPr>
          <p:cNvSpPr/>
          <p:nvPr/>
        </p:nvSpPr>
        <p:spPr>
          <a:xfrm>
            <a:off x="861628" y="2414968"/>
            <a:ext cx="1343077" cy="2554430"/>
          </a:xfrm>
          <a:prstGeom prst="rect">
            <a:avLst/>
          </a:prstGeom>
          <a:noFill/>
          <a:ln w="28575">
            <a:solidFill>
              <a:srgbClr val="FFEB00"/>
            </a:solidFill>
            <a:extLst>
              <a:ext uri="{C807C97D-BFC1-408E-A445-0C87EB9F89A2}">
                <ask:lineSketchStyleProps xmlns:ask="http://schemas.microsoft.com/office/drawing/2018/sketchyshapes" xmlns="" sd="1096517083">
                  <a:custGeom>
                    <a:avLst/>
                    <a:gdLst>
                      <a:gd name="connsiteX0" fmla="*/ 0 w 2641022"/>
                      <a:gd name="connsiteY0" fmla="*/ 0 h 3186544"/>
                      <a:gd name="connsiteX1" fmla="*/ 713076 w 2641022"/>
                      <a:gd name="connsiteY1" fmla="*/ 0 h 3186544"/>
                      <a:gd name="connsiteX2" fmla="*/ 1426152 w 2641022"/>
                      <a:gd name="connsiteY2" fmla="*/ 0 h 3186544"/>
                      <a:gd name="connsiteX3" fmla="*/ 2641022 w 2641022"/>
                      <a:gd name="connsiteY3" fmla="*/ 0 h 3186544"/>
                      <a:gd name="connsiteX4" fmla="*/ 2641022 w 2641022"/>
                      <a:gd name="connsiteY4" fmla="*/ 605443 h 3186544"/>
                      <a:gd name="connsiteX5" fmla="*/ 2641022 w 2641022"/>
                      <a:gd name="connsiteY5" fmla="*/ 1210887 h 3186544"/>
                      <a:gd name="connsiteX6" fmla="*/ 2641022 w 2641022"/>
                      <a:gd name="connsiteY6" fmla="*/ 1848196 h 3186544"/>
                      <a:gd name="connsiteX7" fmla="*/ 2641022 w 2641022"/>
                      <a:gd name="connsiteY7" fmla="*/ 2517370 h 3186544"/>
                      <a:gd name="connsiteX8" fmla="*/ 2641022 w 2641022"/>
                      <a:gd name="connsiteY8" fmla="*/ 3186544 h 3186544"/>
                      <a:gd name="connsiteX9" fmla="*/ 2007177 w 2641022"/>
                      <a:gd name="connsiteY9" fmla="*/ 3186544 h 3186544"/>
                      <a:gd name="connsiteX10" fmla="*/ 1346921 w 2641022"/>
                      <a:gd name="connsiteY10" fmla="*/ 3186544 h 3186544"/>
                      <a:gd name="connsiteX11" fmla="*/ 739486 w 2641022"/>
                      <a:gd name="connsiteY11" fmla="*/ 3186544 h 3186544"/>
                      <a:gd name="connsiteX12" fmla="*/ 0 w 2641022"/>
                      <a:gd name="connsiteY12" fmla="*/ 3186544 h 3186544"/>
                      <a:gd name="connsiteX13" fmla="*/ 0 w 2641022"/>
                      <a:gd name="connsiteY13" fmla="*/ 2549235 h 3186544"/>
                      <a:gd name="connsiteX14" fmla="*/ 0 w 2641022"/>
                      <a:gd name="connsiteY14" fmla="*/ 1848196 h 3186544"/>
                      <a:gd name="connsiteX15" fmla="*/ 0 w 2641022"/>
                      <a:gd name="connsiteY15" fmla="*/ 1274618 h 3186544"/>
                      <a:gd name="connsiteX16" fmla="*/ 0 w 2641022"/>
                      <a:gd name="connsiteY16" fmla="*/ 701040 h 3186544"/>
                      <a:gd name="connsiteX17" fmla="*/ 0 w 2641022"/>
                      <a:gd name="connsiteY17" fmla="*/ 0 h 3186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641022" h="3186544" extrusionOk="0">
                        <a:moveTo>
                          <a:pt x="0" y="0"/>
                        </a:moveTo>
                        <a:cubicBezTo>
                          <a:pt x="273375" y="14069"/>
                          <a:pt x="505702" y="358"/>
                          <a:pt x="713076" y="0"/>
                        </a:cubicBezTo>
                        <a:cubicBezTo>
                          <a:pt x="920450" y="-358"/>
                          <a:pt x="1127451" y="31809"/>
                          <a:pt x="1426152" y="0"/>
                        </a:cubicBezTo>
                        <a:cubicBezTo>
                          <a:pt x="1724853" y="-31809"/>
                          <a:pt x="2241080" y="-40395"/>
                          <a:pt x="2641022" y="0"/>
                        </a:cubicBezTo>
                        <a:cubicBezTo>
                          <a:pt x="2642039" y="142572"/>
                          <a:pt x="2639129" y="383765"/>
                          <a:pt x="2641022" y="605443"/>
                        </a:cubicBezTo>
                        <a:cubicBezTo>
                          <a:pt x="2642915" y="827121"/>
                          <a:pt x="2620555" y="967882"/>
                          <a:pt x="2641022" y="1210887"/>
                        </a:cubicBezTo>
                        <a:cubicBezTo>
                          <a:pt x="2661489" y="1453892"/>
                          <a:pt x="2665387" y="1664200"/>
                          <a:pt x="2641022" y="1848196"/>
                        </a:cubicBezTo>
                        <a:cubicBezTo>
                          <a:pt x="2616657" y="2032192"/>
                          <a:pt x="2609584" y="2194870"/>
                          <a:pt x="2641022" y="2517370"/>
                        </a:cubicBezTo>
                        <a:cubicBezTo>
                          <a:pt x="2672460" y="2839870"/>
                          <a:pt x="2616408" y="2877408"/>
                          <a:pt x="2641022" y="3186544"/>
                        </a:cubicBezTo>
                        <a:cubicBezTo>
                          <a:pt x="2467052" y="3185513"/>
                          <a:pt x="2250731" y="3161766"/>
                          <a:pt x="2007177" y="3186544"/>
                        </a:cubicBezTo>
                        <a:cubicBezTo>
                          <a:pt x="1763623" y="3211322"/>
                          <a:pt x="1576826" y="3202428"/>
                          <a:pt x="1346921" y="3186544"/>
                        </a:cubicBezTo>
                        <a:cubicBezTo>
                          <a:pt x="1117016" y="3170660"/>
                          <a:pt x="1014048" y="3213009"/>
                          <a:pt x="739486" y="3186544"/>
                        </a:cubicBezTo>
                        <a:cubicBezTo>
                          <a:pt x="464924" y="3160079"/>
                          <a:pt x="206761" y="3159341"/>
                          <a:pt x="0" y="3186544"/>
                        </a:cubicBezTo>
                        <a:cubicBezTo>
                          <a:pt x="-10171" y="3016087"/>
                          <a:pt x="-29248" y="2789339"/>
                          <a:pt x="0" y="2549235"/>
                        </a:cubicBezTo>
                        <a:cubicBezTo>
                          <a:pt x="29248" y="2309131"/>
                          <a:pt x="-22700" y="2094448"/>
                          <a:pt x="0" y="1848196"/>
                        </a:cubicBezTo>
                        <a:cubicBezTo>
                          <a:pt x="22700" y="1601944"/>
                          <a:pt x="23852" y="1479500"/>
                          <a:pt x="0" y="1274618"/>
                        </a:cubicBezTo>
                        <a:cubicBezTo>
                          <a:pt x="-23852" y="1069736"/>
                          <a:pt x="-15874" y="850626"/>
                          <a:pt x="0" y="701040"/>
                        </a:cubicBezTo>
                        <a:cubicBezTo>
                          <a:pt x="15874" y="551454"/>
                          <a:pt x="-10682" y="19344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1EE86352-42A6-49BB-9F11-3B4041F76E00}"/>
              </a:ext>
            </a:extLst>
          </p:cNvPr>
          <p:cNvSpPr txBox="1"/>
          <p:nvPr/>
        </p:nvSpPr>
        <p:spPr>
          <a:xfrm>
            <a:off x="9657669" y="4970862"/>
            <a:ext cx="24635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>
                <a:cs typeface="Calibri Light"/>
              </a:rPr>
              <a:t>3. Publicatie en technische verankering</a:t>
            </a:r>
          </a:p>
          <a:p>
            <a:r>
              <a:rPr lang="nl-NL" sz="1200">
                <a:cs typeface="Calibri Light"/>
              </a:rPr>
              <a:t>4. Voorlegging kandidaatstandaard &amp; opstart publieke review</a:t>
            </a:r>
          </a:p>
        </p:txBody>
      </p:sp>
      <p:sp>
        <p:nvSpPr>
          <p:cNvPr id="81" name="Rechthoek 80">
            <a:extLst>
              <a:ext uri="{FF2B5EF4-FFF2-40B4-BE49-F238E27FC236}">
                <a16:creationId xmlns:a16="http://schemas.microsoft.com/office/drawing/2014/main" id="{3F2D3F83-44C4-4214-B5CE-DA84BC16EFB1}"/>
              </a:ext>
            </a:extLst>
          </p:cNvPr>
          <p:cNvSpPr/>
          <p:nvPr/>
        </p:nvSpPr>
        <p:spPr>
          <a:xfrm>
            <a:off x="9666596" y="2414967"/>
            <a:ext cx="2374017" cy="2554430"/>
          </a:xfrm>
          <a:prstGeom prst="rect">
            <a:avLst/>
          </a:prstGeom>
          <a:noFill/>
          <a:ln w="28575">
            <a:solidFill>
              <a:srgbClr val="FFEB00"/>
            </a:solidFill>
            <a:extLst>
              <a:ext uri="{C807C97D-BFC1-408E-A445-0C87EB9F89A2}">
                <ask:lineSketchStyleProps xmlns:ask="http://schemas.microsoft.com/office/drawing/2018/sketchyshapes" xmlns="" sd="1096517083">
                  <a:custGeom>
                    <a:avLst/>
                    <a:gdLst>
                      <a:gd name="connsiteX0" fmla="*/ 0 w 2641022"/>
                      <a:gd name="connsiteY0" fmla="*/ 0 h 3186544"/>
                      <a:gd name="connsiteX1" fmla="*/ 713076 w 2641022"/>
                      <a:gd name="connsiteY1" fmla="*/ 0 h 3186544"/>
                      <a:gd name="connsiteX2" fmla="*/ 1426152 w 2641022"/>
                      <a:gd name="connsiteY2" fmla="*/ 0 h 3186544"/>
                      <a:gd name="connsiteX3" fmla="*/ 2641022 w 2641022"/>
                      <a:gd name="connsiteY3" fmla="*/ 0 h 3186544"/>
                      <a:gd name="connsiteX4" fmla="*/ 2641022 w 2641022"/>
                      <a:gd name="connsiteY4" fmla="*/ 605443 h 3186544"/>
                      <a:gd name="connsiteX5" fmla="*/ 2641022 w 2641022"/>
                      <a:gd name="connsiteY5" fmla="*/ 1210887 h 3186544"/>
                      <a:gd name="connsiteX6" fmla="*/ 2641022 w 2641022"/>
                      <a:gd name="connsiteY6" fmla="*/ 1848196 h 3186544"/>
                      <a:gd name="connsiteX7" fmla="*/ 2641022 w 2641022"/>
                      <a:gd name="connsiteY7" fmla="*/ 2517370 h 3186544"/>
                      <a:gd name="connsiteX8" fmla="*/ 2641022 w 2641022"/>
                      <a:gd name="connsiteY8" fmla="*/ 3186544 h 3186544"/>
                      <a:gd name="connsiteX9" fmla="*/ 2007177 w 2641022"/>
                      <a:gd name="connsiteY9" fmla="*/ 3186544 h 3186544"/>
                      <a:gd name="connsiteX10" fmla="*/ 1346921 w 2641022"/>
                      <a:gd name="connsiteY10" fmla="*/ 3186544 h 3186544"/>
                      <a:gd name="connsiteX11" fmla="*/ 739486 w 2641022"/>
                      <a:gd name="connsiteY11" fmla="*/ 3186544 h 3186544"/>
                      <a:gd name="connsiteX12" fmla="*/ 0 w 2641022"/>
                      <a:gd name="connsiteY12" fmla="*/ 3186544 h 3186544"/>
                      <a:gd name="connsiteX13" fmla="*/ 0 w 2641022"/>
                      <a:gd name="connsiteY13" fmla="*/ 2549235 h 3186544"/>
                      <a:gd name="connsiteX14" fmla="*/ 0 w 2641022"/>
                      <a:gd name="connsiteY14" fmla="*/ 1848196 h 3186544"/>
                      <a:gd name="connsiteX15" fmla="*/ 0 w 2641022"/>
                      <a:gd name="connsiteY15" fmla="*/ 1274618 h 3186544"/>
                      <a:gd name="connsiteX16" fmla="*/ 0 w 2641022"/>
                      <a:gd name="connsiteY16" fmla="*/ 701040 h 3186544"/>
                      <a:gd name="connsiteX17" fmla="*/ 0 w 2641022"/>
                      <a:gd name="connsiteY17" fmla="*/ 0 h 3186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641022" h="3186544" extrusionOk="0">
                        <a:moveTo>
                          <a:pt x="0" y="0"/>
                        </a:moveTo>
                        <a:cubicBezTo>
                          <a:pt x="273375" y="14069"/>
                          <a:pt x="505702" y="358"/>
                          <a:pt x="713076" y="0"/>
                        </a:cubicBezTo>
                        <a:cubicBezTo>
                          <a:pt x="920450" y="-358"/>
                          <a:pt x="1127451" y="31809"/>
                          <a:pt x="1426152" y="0"/>
                        </a:cubicBezTo>
                        <a:cubicBezTo>
                          <a:pt x="1724853" y="-31809"/>
                          <a:pt x="2241080" y="-40395"/>
                          <a:pt x="2641022" y="0"/>
                        </a:cubicBezTo>
                        <a:cubicBezTo>
                          <a:pt x="2642039" y="142572"/>
                          <a:pt x="2639129" y="383765"/>
                          <a:pt x="2641022" y="605443"/>
                        </a:cubicBezTo>
                        <a:cubicBezTo>
                          <a:pt x="2642915" y="827121"/>
                          <a:pt x="2620555" y="967882"/>
                          <a:pt x="2641022" y="1210887"/>
                        </a:cubicBezTo>
                        <a:cubicBezTo>
                          <a:pt x="2661489" y="1453892"/>
                          <a:pt x="2665387" y="1664200"/>
                          <a:pt x="2641022" y="1848196"/>
                        </a:cubicBezTo>
                        <a:cubicBezTo>
                          <a:pt x="2616657" y="2032192"/>
                          <a:pt x="2609584" y="2194870"/>
                          <a:pt x="2641022" y="2517370"/>
                        </a:cubicBezTo>
                        <a:cubicBezTo>
                          <a:pt x="2672460" y="2839870"/>
                          <a:pt x="2616408" y="2877408"/>
                          <a:pt x="2641022" y="3186544"/>
                        </a:cubicBezTo>
                        <a:cubicBezTo>
                          <a:pt x="2467052" y="3185513"/>
                          <a:pt x="2250731" y="3161766"/>
                          <a:pt x="2007177" y="3186544"/>
                        </a:cubicBezTo>
                        <a:cubicBezTo>
                          <a:pt x="1763623" y="3211322"/>
                          <a:pt x="1576826" y="3202428"/>
                          <a:pt x="1346921" y="3186544"/>
                        </a:cubicBezTo>
                        <a:cubicBezTo>
                          <a:pt x="1117016" y="3170660"/>
                          <a:pt x="1014048" y="3213009"/>
                          <a:pt x="739486" y="3186544"/>
                        </a:cubicBezTo>
                        <a:cubicBezTo>
                          <a:pt x="464924" y="3160079"/>
                          <a:pt x="206761" y="3159341"/>
                          <a:pt x="0" y="3186544"/>
                        </a:cubicBezTo>
                        <a:cubicBezTo>
                          <a:pt x="-10171" y="3016087"/>
                          <a:pt x="-29248" y="2789339"/>
                          <a:pt x="0" y="2549235"/>
                        </a:cubicBezTo>
                        <a:cubicBezTo>
                          <a:pt x="29248" y="2309131"/>
                          <a:pt x="-22700" y="2094448"/>
                          <a:pt x="0" y="1848196"/>
                        </a:cubicBezTo>
                        <a:cubicBezTo>
                          <a:pt x="22700" y="1601944"/>
                          <a:pt x="23852" y="1479500"/>
                          <a:pt x="0" y="1274618"/>
                        </a:cubicBezTo>
                        <a:cubicBezTo>
                          <a:pt x="-23852" y="1069736"/>
                          <a:pt x="-15874" y="850626"/>
                          <a:pt x="0" y="701040"/>
                        </a:cubicBezTo>
                        <a:cubicBezTo>
                          <a:pt x="15874" y="551454"/>
                          <a:pt x="-10682" y="19344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D7D65FF9-F58E-42F5-8E84-8718B175B706}"/>
              </a:ext>
            </a:extLst>
          </p:cNvPr>
          <p:cNvGrpSpPr/>
          <p:nvPr/>
        </p:nvGrpSpPr>
        <p:grpSpPr>
          <a:xfrm>
            <a:off x="862818" y="3487252"/>
            <a:ext cx="10754897" cy="296323"/>
            <a:chOff x="387689" y="3809982"/>
            <a:chExt cx="7186947" cy="314251"/>
          </a:xfrm>
        </p:grpSpPr>
        <p:sp>
          <p:nvSpPr>
            <p:cNvPr id="51" name="Google Shape;729;p61"/>
            <p:cNvSpPr txBox="1"/>
            <p:nvPr/>
          </p:nvSpPr>
          <p:spPr>
            <a:xfrm>
              <a:off x="4696407" y="3809983"/>
              <a:ext cx="1442556" cy="314250"/>
            </a:xfrm>
            <a:prstGeom prst="rect">
              <a:avLst/>
            </a:prstGeom>
            <a:solidFill>
              <a:srgbClr val="6B6B6B"/>
            </a:solidFill>
            <a:ln>
              <a:solidFill>
                <a:schemeClr val="tx2"/>
              </a:solidFill>
            </a:ln>
          </p:spPr>
          <p:txBody>
            <a:bodyPr spcFirstLastPara="1" wrap="square" lIns="54000" tIns="54000" rIns="54000" bIns="67500" anchor="ctr" anchorCtr="0">
              <a:noAutofit/>
            </a:bodyPr>
            <a:lstStyle/>
            <a:p>
              <a:pPr algn="ctr"/>
              <a:r>
                <a:rPr lang="nl-BE" sz="1600" b="1">
                  <a:solidFill>
                    <a:schemeClr val="lt1"/>
                  </a:solidFill>
                  <a:latin typeface="FlandersArtSans-Regular"/>
                  <a:cs typeface="Calibri"/>
                  <a:sym typeface="Calibri"/>
                </a:rPr>
                <a:t>December '21</a:t>
              </a:r>
              <a:endParaRPr lang="nl-NL"/>
            </a:p>
          </p:txBody>
        </p:sp>
        <p:sp>
          <p:nvSpPr>
            <p:cNvPr id="52" name="Google Shape;730;p61"/>
            <p:cNvSpPr txBox="1"/>
            <p:nvPr/>
          </p:nvSpPr>
          <p:spPr>
            <a:xfrm>
              <a:off x="6131214" y="3809983"/>
              <a:ext cx="1443422" cy="3142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txBody>
            <a:bodyPr spcFirstLastPara="1" wrap="square" lIns="54000" tIns="54000" rIns="54000" bIns="67500" anchor="ctr" anchorCtr="0">
              <a:noAutofit/>
            </a:bodyPr>
            <a:lstStyle/>
            <a:p>
              <a:pPr algn="ctr"/>
              <a:r>
                <a:rPr lang="nl-BE" sz="1600" b="1">
                  <a:solidFill>
                    <a:schemeClr val="dk1"/>
                  </a:solidFill>
                  <a:latin typeface="FlandersArtSans-Regular"/>
                </a:rPr>
                <a:t>Januari '22</a:t>
              </a:r>
              <a:endParaRPr lang="nl-NL"/>
            </a:p>
          </p:txBody>
        </p:sp>
        <p:sp>
          <p:nvSpPr>
            <p:cNvPr id="66" name="Google Shape;730;p61">
              <a:extLst>
                <a:ext uri="{FF2B5EF4-FFF2-40B4-BE49-F238E27FC236}">
                  <a16:creationId xmlns:a16="http://schemas.microsoft.com/office/drawing/2014/main" id="{B81E7D47-1B28-4213-85EA-44A2377EC9EC}"/>
                </a:ext>
              </a:extLst>
            </p:cNvPr>
            <p:cNvSpPr txBox="1"/>
            <p:nvPr/>
          </p:nvSpPr>
          <p:spPr>
            <a:xfrm>
              <a:off x="3256395" y="3809982"/>
              <a:ext cx="1443422" cy="3142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txBody>
            <a:bodyPr spcFirstLastPara="1" wrap="square" lIns="54000" tIns="54000" rIns="54000" bIns="67500" anchor="ctr" anchorCtr="0">
              <a:noAutofit/>
            </a:bodyPr>
            <a:lstStyle/>
            <a:p>
              <a:pPr algn="ctr"/>
              <a:r>
                <a:rPr lang="nl-BE" sz="1600" b="1">
                  <a:solidFill>
                    <a:schemeClr val="dk1"/>
                  </a:solidFill>
                  <a:latin typeface="FlandersArtSans-Regular"/>
                </a:rPr>
                <a:t>November '21</a:t>
              </a:r>
            </a:p>
          </p:txBody>
        </p:sp>
        <p:sp>
          <p:nvSpPr>
            <p:cNvPr id="68" name="Google Shape;729;p61">
              <a:extLst>
                <a:ext uri="{FF2B5EF4-FFF2-40B4-BE49-F238E27FC236}">
                  <a16:creationId xmlns:a16="http://schemas.microsoft.com/office/drawing/2014/main" id="{0783D4BC-DC9F-4517-990E-5DD3A6F6CEB2}"/>
                </a:ext>
              </a:extLst>
            </p:cNvPr>
            <p:cNvSpPr txBox="1"/>
            <p:nvPr/>
          </p:nvSpPr>
          <p:spPr>
            <a:xfrm>
              <a:off x="1821588" y="3809982"/>
              <a:ext cx="1442556" cy="314250"/>
            </a:xfrm>
            <a:prstGeom prst="rect">
              <a:avLst/>
            </a:prstGeom>
            <a:solidFill>
              <a:srgbClr val="6B6B6B"/>
            </a:solidFill>
            <a:ln>
              <a:solidFill>
                <a:schemeClr val="tx2"/>
              </a:solidFill>
            </a:ln>
          </p:spPr>
          <p:txBody>
            <a:bodyPr spcFirstLastPara="1" wrap="square" lIns="54000" tIns="54000" rIns="54000" bIns="67500" anchor="ctr" anchorCtr="0">
              <a:noAutofit/>
            </a:bodyPr>
            <a:lstStyle/>
            <a:p>
              <a:pPr algn="ctr"/>
              <a:r>
                <a:rPr lang="nl-BE" sz="1600" b="1">
                  <a:solidFill>
                    <a:schemeClr val="lt1"/>
                  </a:solidFill>
                  <a:latin typeface="FlandersArtSans-Regular"/>
                  <a:cs typeface="Calibri"/>
                  <a:sym typeface="Calibri"/>
                </a:rPr>
                <a:t>Oktober '21</a:t>
              </a:r>
              <a:endParaRPr lang="nl-NL">
                <a:solidFill>
                  <a:schemeClr val="lt1"/>
                </a:solidFill>
              </a:endParaRPr>
            </a:p>
          </p:txBody>
        </p:sp>
        <p:sp>
          <p:nvSpPr>
            <p:cNvPr id="2" name="Google Shape;730;p61">
              <a:extLst>
                <a:ext uri="{FF2B5EF4-FFF2-40B4-BE49-F238E27FC236}">
                  <a16:creationId xmlns:a16="http://schemas.microsoft.com/office/drawing/2014/main" id="{9E776504-B209-44C4-92F2-20E1973C5FC4}"/>
                </a:ext>
              </a:extLst>
            </p:cNvPr>
            <p:cNvSpPr txBox="1"/>
            <p:nvPr/>
          </p:nvSpPr>
          <p:spPr>
            <a:xfrm>
              <a:off x="387689" y="3809982"/>
              <a:ext cx="1443422" cy="3142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txBody>
            <a:bodyPr spcFirstLastPara="1" wrap="square" lIns="54000" tIns="54000" rIns="54000" bIns="67500" anchor="ctr" anchorCtr="0">
              <a:noAutofit/>
            </a:bodyPr>
            <a:lstStyle/>
            <a:p>
              <a:pPr algn="ctr"/>
              <a:r>
                <a:rPr lang="nl-BE" sz="1600" b="1">
                  <a:solidFill>
                    <a:schemeClr val="dk1"/>
                  </a:solidFill>
                  <a:latin typeface="FlandersArtSans-Regular"/>
                </a:rPr>
                <a:t>September '21</a:t>
              </a:r>
              <a:endParaRPr lang="nl-NL" err="1">
                <a:solidFill>
                  <a:schemeClr val="dk1"/>
                </a:solidFill>
              </a:endParaRPr>
            </a:p>
          </p:txBody>
        </p:sp>
      </p:grpSp>
      <p:cxnSp>
        <p:nvCxnSpPr>
          <p:cNvPr id="24" name="Google Shape;733;p61">
            <a:extLst>
              <a:ext uri="{FF2B5EF4-FFF2-40B4-BE49-F238E27FC236}">
                <a16:creationId xmlns:a16="http://schemas.microsoft.com/office/drawing/2014/main" id="{29ABCDA0-12C7-4276-B5E1-732DB5123C58}"/>
              </a:ext>
            </a:extLst>
          </p:cNvPr>
          <p:cNvCxnSpPr>
            <a:cxnSpLocks/>
          </p:cNvCxnSpPr>
          <p:nvPr/>
        </p:nvCxnSpPr>
        <p:spPr>
          <a:xfrm flipH="1">
            <a:off x="4455157" y="2881303"/>
            <a:ext cx="2100" cy="598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25" name="Google Shape;734;p61">
            <a:extLst>
              <a:ext uri="{FF2B5EF4-FFF2-40B4-BE49-F238E27FC236}">
                <a16:creationId xmlns:a16="http://schemas.microsoft.com/office/drawing/2014/main" id="{C7B65AFE-836B-443B-813D-75C6E9DF464A}"/>
              </a:ext>
            </a:extLst>
          </p:cNvPr>
          <p:cNvSpPr txBox="1"/>
          <p:nvPr/>
        </p:nvSpPr>
        <p:spPr>
          <a:xfrm>
            <a:off x="4545251" y="2530222"/>
            <a:ext cx="1213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solidFill>
                  <a:schemeClr val="dk1"/>
                </a:solidFill>
                <a:latin typeface="FlandersArtSans-Regular"/>
                <a:ea typeface="Calibri"/>
                <a:cs typeface="Calibri"/>
              </a:rPr>
              <a:t>21</a:t>
            </a:r>
          </a:p>
          <a:p>
            <a:r>
              <a:rPr lang="nl-BE" sz="1400">
                <a:solidFill>
                  <a:schemeClr val="dk1"/>
                </a:solidFill>
                <a:latin typeface="FlandersArtSans-Regular"/>
                <a:ea typeface="Calibri"/>
                <a:cs typeface="Calibri"/>
                <a:sym typeface="Calibri"/>
              </a:rPr>
              <a:t>Webinar 1</a:t>
            </a:r>
            <a:endParaRPr lang="nl-BE" sz="1400">
              <a:solidFill>
                <a:schemeClr val="dk1"/>
              </a:solidFill>
              <a:latin typeface="FlandersArtSans-Regular"/>
              <a:ea typeface="Calibri"/>
              <a:cs typeface="Calibri"/>
            </a:endParaRPr>
          </a:p>
        </p:txBody>
      </p:sp>
      <p:sp>
        <p:nvSpPr>
          <p:cNvPr id="3" name="Pijl: links 2">
            <a:extLst>
              <a:ext uri="{FF2B5EF4-FFF2-40B4-BE49-F238E27FC236}">
                <a16:creationId xmlns:a16="http://schemas.microsoft.com/office/drawing/2014/main" id="{C582737B-7D77-4D57-809A-8DCDA760EADA}"/>
              </a:ext>
            </a:extLst>
          </p:cNvPr>
          <p:cNvSpPr/>
          <p:nvPr/>
        </p:nvSpPr>
        <p:spPr>
          <a:xfrm rot="20940000">
            <a:off x="9089054" y="2539393"/>
            <a:ext cx="975032" cy="483419"/>
          </a:xfrm>
          <a:prstGeom prst="leftArrow">
            <a:avLst/>
          </a:prstGeom>
          <a:ln>
            <a:solidFill>
              <a:srgbClr val="FFE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b="1">
                <a:solidFill>
                  <a:schemeClr val="tx1"/>
                </a:solidFill>
                <a:cs typeface="Calibri Light"/>
              </a:rPr>
              <a:t>vandaag</a:t>
            </a:r>
            <a:endParaRPr lang="nl-NL" sz="1400" b="1">
              <a:solidFill>
                <a:schemeClr val="tx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BDD69C9-8D03-4223-9521-9971E65E9443}"/>
              </a:ext>
            </a:extLst>
          </p:cNvPr>
          <p:cNvSpPr txBox="1"/>
          <p:nvPr/>
        </p:nvSpPr>
        <p:spPr>
          <a:xfrm rot="360000">
            <a:off x="8188825" y="251969"/>
            <a:ext cx="3949459" cy="369332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/>
              <a:t>Inschrijven via </a:t>
            </a:r>
            <a:r>
              <a:rPr lang="nl-NL" b="1">
                <a:ea typeface="+mn-lt"/>
                <a:cs typeface="+mn-lt"/>
              </a:rPr>
              <a:t>   </a:t>
            </a:r>
            <a:r>
              <a:rPr lang="nl-NL" b="1">
                <a:ea typeface="+mn-lt"/>
                <a:cs typeface="+mn-lt"/>
                <a:hlinkClick r:id="rId2"/>
              </a:rPr>
              <a:t>bit.ly/</a:t>
            </a:r>
            <a:r>
              <a:rPr lang="nl-NL" b="1" err="1">
                <a:ea typeface="+mn-lt"/>
                <a:cs typeface="+mn-lt"/>
                <a:hlinkClick r:id="rId2"/>
              </a:rPr>
              <a:t>inschrijvengeodcat</a:t>
            </a:r>
            <a:endParaRPr lang="nl-NL" b="1">
              <a:ea typeface="+mn-lt"/>
              <a:cs typeface="+mn-lt"/>
            </a:endParaRPr>
          </a:p>
        </p:txBody>
      </p:sp>
      <p:pic>
        <p:nvPicPr>
          <p:cNvPr id="8" name="Afbeelding 8">
            <a:extLst>
              <a:ext uri="{FF2B5EF4-FFF2-40B4-BE49-F238E27FC236}">
                <a16:creationId xmlns:a16="http://schemas.microsoft.com/office/drawing/2014/main" id="{1D3C8BBA-5C19-4A7F-A05D-52982D5E4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0">
            <a:off x="9583019" y="309407"/>
            <a:ext cx="262272" cy="253411"/>
          </a:xfrm>
          <a:prstGeom prst="rect">
            <a:avLst/>
          </a:prstGeom>
        </p:spPr>
      </p:pic>
      <p:cxnSp>
        <p:nvCxnSpPr>
          <p:cNvPr id="29" name="Google Shape;733;p61">
            <a:extLst>
              <a:ext uri="{FF2B5EF4-FFF2-40B4-BE49-F238E27FC236}">
                <a16:creationId xmlns:a16="http://schemas.microsoft.com/office/drawing/2014/main" id="{8722C5E9-8B01-4B88-93AF-493075F6688D}"/>
              </a:ext>
            </a:extLst>
          </p:cNvPr>
          <p:cNvCxnSpPr/>
          <p:nvPr/>
        </p:nvCxnSpPr>
        <p:spPr>
          <a:xfrm flipH="1">
            <a:off x="11103323" y="2867639"/>
            <a:ext cx="2100" cy="598500"/>
          </a:xfrm>
          <a:prstGeom prst="straightConnector1">
            <a:avLst/>
          </a:prstGeom>
          <a:noFill/>
          <a:ln w="12700" cap="sq" cmpd="sng">
            <a:solidFill>
              <a:schemeClr val="tx1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30" name="Google Shape;734;p61">
            <a:extLst>
              <a:ext uri="{FF2B5EF4-FFF2-40B4-BE49-F238E27FC236}">
                <a16:creationId xmlns:a16="http://schemas.microsoft.com/office/drawing/2014/main" id="{4F6873F7-216B-4EFF-B2A8-567B8C8C058D}"/>
              </a:ext>
            </a:extLst>
          </p:cNvPr>
          <p:cNvSpPr txBox="1"/>
          <p:nvPr/>
        </p:nvSpPr>
        <p:spPr>
          <a:xfrm>
            <a:off x="11193417" y="2516558"/>
            <a:ext cx="1213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latin typeface="FlandersArtSans-Regular"/>
                <a:ea typeface="Calibri"/>
                <a:cs typeface="Calibri"/>
              </a:rPr>
              <a:t>27</a:t>
            </a:r>
          </a:p>
          <a:p>
            <a:r>
              <a:rPr lang="nl-BE" sz="1400">
                <a:latin typeface="FlandersArtSans-Regular"/>
                <a:ea typeface="Calibri"/>
                <a:cs typeface="Calibri"/>
                <a:sym typeface="Calibri"/>
              </a:rPr>
              <a:t>Webinar 4</a:t>
            </a:r>
            <a:endParaRPr lang="nl-BE" sz="1400">
              <a:latin typeface="FlandersArtSans-Regular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537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Volgende webinar</a:t>
            </a:r>
            <a:endParaRPr lang="nl-B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r>
              <a:rPr lang="nl-BE"/>
              <a:t>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7574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725;p61">
            <a:extLst>
              <a:ext uri="{FF2B5EF4-FFF2-40B4-BE49-F238E27FC236}">
                <a16:creationId xmlns:a16="http://schemas.microsoft.com/office/drawing/2014/main" id="{1A5648B6-4A0C-4B6F-94FA-8D1251D024A8}"/>
              </a:ext>
            </a:extLst>
          </p:cNvPr>
          <p:cNvCxnSpPr>
            <a:cxnSpLocks/>
          </p:cNvCxnSpPr>
          <p:nvPr/>
        </p:nvCxnSpPr>
        <p:spPr>
          <a:xfrm>
            <a:off x="11421423" y="3758545"/>
            <a:ext cx="0" cy="509514"/>
          </a:xfrm>
          <a:prstGeom prst="straightConnector1">
            <a:avLst/>
          </a:prstGeom>
          <a:noFill/>
          <a:ln w="12700" cap="sq" cmpd="sng">
            <a:solidFill>
              <a:srgbClr val="FF0000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b="1"/>
              <a:t>Volgende stappen</a:t>
            </a:r>
            <a:endParaRPr lang="nl-NL"/>
          </a:p>
        </p:txBody>
      </p:sp>
      <p:cxnSp>
        <p:nvCxnSpPr>
          <p:cNvPr id="38" name="Google Shape;733;p61"/>
          <p:cNvCxnSpPr/>
          <p:nvPr/>
        </p:nvCxnSpPr>
        <p:spPr>
          <a:xfrm flipH="1">
            <a:off x="8355286" y="2873110"/>
            <a:ext cx="2100" cy="598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39" name="Google Shape;734;p61"/>
          <p:cNvSpPr txBox="1"/>
          <p:nvPr/>
        </p:nvSpPr>
        <p:spPr>
          <a:xfrm>
            <a:off x="8445380" y="2522029"/>
            <a:ext cx="1213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solidFill>
                  <a:schemeClr val="dk1"/>
                </a:solidFill>
                <a:latin typeface="FlandersArtSans-Regular"/>
                <a:ea typeface="Calibri"/>
                <a:cs typeface="Calibri"/>
              </a:rPr>
              <a:t>17</a:t>
            </a:r>
          </a:p>
          <a:p>
            <a:r>
              <a:rPr lang="nl-BE" sz="1400">
                <a:solidFill>
                  <a:schemeClr val="dk1"/>
                </a:solidFill>
                <a:latin typeface="FlandersArtSans-Regular"/>
                <a:ea typeface="Calibri"/>
                <a:cs typeface="Calibri"/>
                <a:sym typeface="Calibri"/>
              </a:rPr>
              <a:t>Webinar 3</a:t>
            </a:r>
            <a:endParaRPr lang="nl-BE" sz="1400">
              <a:solidFill>
                <a:schemeClr val="dk1"/>
              </a:solidFill>
              <a:latin typeface="FlandersArtSans-Regular"/>
              <a:ea typeface="Calibri"/>
              <a:cs typeface="Calibri"/>
            </a:endParaRPr>
          </a:p>
        </p:txBody>
      </p:sp>
      <p:cxnSp>
        <p:nvCxnSpPr>
          <p:cNvPr id="43" name="Google Shape;725;p61"/>
          <p:cNvCxnSpPr/>
          <p:nvPr/>
        </p:nvCxnSpPr>
        <p:spPr>
          <a:xfrm>
            <a:off x="6438918" y="3735028"/>
            <a:ext cx="0" cy="509514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44" name="Google Shape;739;p61"/>
          <p:cNvSpPr txBox="1"/>
          <p:nvPr/>
        </p:nvSpPr>
        <p:spPr>
          <a:xfrm>
            <a:off x="6536786" y="3986201"/>
            <a:ext cx="1378399" cy="80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solidFill>
                  <a:schemeClr val="dk1"/>
                </a:solidFill>
                <a:latin typeface="FlandersArtSans-Regular"/>
                <a:ea typeface="Calibri"/>
                <a:cs typeface="Calibri"/>
              </a:rPr>
              <a:t>19</a:t>
            </a:r>
          </a:p>
          <a:p>
            <a:r>
              <a:rPr lang="nl-BE" sz="1400">
                <a:solidFill>
                  <a:schemeClr val="dk1"/>
                </a:solidFill>
                <a:latin typeface="FlandersArtSans-Regular"/>
                <a:ea typeface="Calibri"/>
                <a:cs typeface="Calibri"/>
                <a:sym typeface="Calibri"/>
              </a:rPr>
              <a:t>Webinar 2</a:t>
            </a:r>
            <a:endParaRPr lang="nl-BE" sz="1400">
              <a:solidFill>
                <a:schemeClr val="dk1"/>
              </a:solidFill>
              <a:latin typeface="FlandersArtSans-Regular"/>
              <a:ea typeface="Calibri"/>
              <a:cs typeface="Calibri"/>
            </a:endParaRPr>
          </a:p>
        </p:txBody>
      </p:sp>
      <p:sp>
        <p:nvSpPr>
          <p:cNvPr id="46" name="Google Shape;729;p61">
            <a:extLst>
              <a:ext uri="{FF2B5EF4-FFF2-40B4-BE49-F238E27FC236}">
                <a16:creationId xmlns:a16="http://schemas.microsoft.com/office/drawing/2014/main" id="{6383A9A1-97DE-4BD5-9E2F-195F49234230}"/>
              </a:ext>
            </a:extLst>
          </p:cNvPr>
          <p:cNvSpPr txBox="1"/>
          <p:nvPr/>
        </p:nvSpPr>
        <p:spPr>
          <a:xfrm>
            <a:off x="1087685" y="6307112"/>
            <a:ext cx="10162203" cy="2457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chemeClr val="lt1"/>
                </a:solidFill>
                <a:latin typeface="FlandersArtSans-Regular" panose="00000500000000000000" pitchFamily="2" charset="0"/>
                <a:ea typeface="Calibri"/>
                <a:cs typeface="Calibri"/>
                <a:sym typeface="Calibri"/>
              </a:rPr>
              <a:t>Toetsen a.d.h.v. referentie-implementatie</a:t>
            </a:r>
            <a:endParaRPr sz="2000" b="1">
              <a:solidFill>
                <a:schemeClr val="lt1"/>
              </a:solidFill>
              <a:latin typeface="FlandersArtSans-Regular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739;p61">
            <a:extLst>
              <a:ext uri="{FF2B5EF4-FFF2-40B4-BE49-F238E27FC236}">
                <a16:creationId xmlns:a16="http://schemas.microsoft.com/office/drawing/2014/main" id="{0CF1D3F8-AAAE-46F3-A638-AB752E672C6B}"/>
              </a:ext>
            </a:extLst>
          </p:cNvPr>
          <p:cNvSpPr txBox="1"/>
          <p:nvPr/>
        </p:nvSpPr>
        <p:spPr>
          <a:xfrm>
            <a:off x="1006662" y="4039989"/>
            <a:ext cx="1284539" cy="80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solidFill>
                  <a:schemeClr val="dk1"/>
                </a:solidFill>
                <a:latin typeface="FlandersArtSans-Regular"/>
                <a:ea typeface="Calibri"/>
                <a:cs typeface="Calibri"/>
              </a:rPr>
              <a:t>16</a:t>
            </a:r>
          </a:p>
          <a:p>
            <a:r>
              <a:rPr lang="nl-BE" sz="1200">
                <a:solidFill>
                  <a:schemeClr val="dk1"/>
                </a:solidFill>
                <a:latin typeface="FlandersArtSans-Regular"/>
                <a:cs typeface="Calibri"/>
                <a:sym typeface="Calibri"/>
              </a:rPr>
              <a:t>Vraag opstart aan WG Datastandaarden</a:t>
            </a:r>
            <a:endParaRPr lang="nl-BE" sz="1200">
              <a:solidFill>
                <a:schemeClr val="dk1"/>
              </a:solidFill>
              <a:latin typeface="FlandersArtSans-Regular"/>
            </a:endParaRPr>
          </a:p>
        </p:txBody>
      </p:sp>
      <p:cxnSp>
        <p:nvCxnSpPr>
          <p:cNvPr id="73" name="Google Shape;725;p61">
            <a:extLst>
              <a:ext uri="{FF2B5EF4-FFF2-40B4-BE49-F238E27FC236}">
                <a16:creationId xmlns:a16="http://schemas.microsoft.com/office/drawing/2014/main" id="{A62319A8-F3ED-401C-875F-44B2FF1EB788}"/>
              </a:ext>
            </a:extLst>
          </p:cNvPr>
          <p:cNvCxnSpPr>
            <a:cxnSpLocks/>
          </p:cNvCxnSpPr>
          <p:nvPr/>
        </p:nvCxnSpPr>
        <p:spPr>
          <a:xfrm>
            <a:off x="955455" y="3786319"/>
            <a:ext cx="0" cy="509514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76" name="Tekstvak 75">
            <a:extLst>
              <a:ext uri="{FF2B5EF4-FFF2-40B4-BE49-F238E27FC236}">
                <a16:creationId xmlns:a16="http://schemas.microsoft.com/office/drawing/2014/main" id="{FCA56300-71C6-4743-A7AA-F32E8C92DFDA}"/>
              </a:ext>
            </a:extLst>
          </p:cNvPr>
          <p:cNvSpPr txBox="1"/>
          <p:nvPr/>
        </p:nvSpPr>
        <p:spPr>
          <a:xfrm>
            <a:off x="837072" y="1458161"/>
            <a:ext cx="60039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 Light"/>
              </a:rPr>
              <a:t>Webinar 4 op </a:t>
            </a:r>
            <a:r>
              <a:rPr lang="nl-NL" b="1">
                <a:cs typeface="Calibri Light"/>
              </a:rPr>
              <a:t>27 januari 2021 </a:t>
            </a:r>
            <a:r>
              <a:rPr lang="nl-NL">
                <a:cs typeface="Calibri Light"/>
              </a:rPr>
              <a:t>(van 9u tot 12u).</a:t>
            </a:r>
          </a:p>
          <a:p>
            <a:r>
              <a:rPr lang="nl-NL">
                <a:cs typeface="Calibri Light"/>
              </a:rPr>
              <a:t>Vergeet niet in te schrijven! Via </a:t>
            </a:r>
            <a:r>
              <a:rPr lang="nl-NL">
                <a:cs typeface="Calibri Light"/>
                <a:hlinkClick r:id="rId3"/>
              </a:rPr>
              <a:t>bit.ly/</a:t>
            </a:r>
            <a:r>
              <a:rPr lang="nl-NL" err="1">
                <a:cs typeface="Calibri Light"/>
                <a:hlinkClick r:id="rId3"/>
              </a:rPr>
              <a:t>inschrijvengeodcat</a:t>
            </a:r>
            <a:r>
              <a:rPr lang="nl-NL">
                <a:cs typeface="Calibri Light"/>
              </a:rPr>
              <a:t> 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D7D65FF9-F58E-42F5-8E84-8718B175B706}"/>
              </a:ext>
            </a:extLst>
          </p:cNvPr>
          <p:cNvGrpSpPr/>
          <p:nvPr/>
        </p:nvGrpSpPr>
        <p:grpSpPr>
          <a:xfrm>
            <a:off x="862818" y="3487252"/>
            <a:ext cx="10754897" cy="296323"/>
            <a:chOff x="387689" y="3809982"/>
            <a:chExt cx="7186947" cy="314251"/>
          </a:xfrm>
        </p:grpSpPr>
        <p:sp>
          <p:nvSpPr>
            <p:cNvPr id="51" name="Google Shape;729;p61"/>
            <p:cNvSpPr txBox="1"/>
            <p:nvPr/>
          </p:nvSpPr>
          <p:spPr>
            <a:xfrm>
              <a:off x="4696407" y="3809983"/>
              <a:ext cx="1442556" cy="314250"/>
            </a:xfrm>
            <a:prstGeom prst="rect">
              <a:avLst/>
            </a:prstGeom>
            <a:solidFill>
              <a:srgbClr val="6B6B6B"/>
            </a:solidFill>
            <a:ln>
              <a:solidFill>
                <a:schemeClr val="tx2"/>
              </a:solidFill>
            </a:ln>
          </p:spPr>
          <p:txBody>
            <a:bodyPr spcFirstLastPara="1" wrap="square" lIns="54000" tIns="54000" rIns="54000" bIns="67500" anchor="ctr" anchorCtr="0">
              <a:noAutofit/>
            </a:bodyPr>
            <a:lstStyle/>
            <a:p>
              <a:pPr algn="ctr"/>
              <a:r>
                <a:rPr lang="nl-BE" sz="1600" b="1">
                  <a:solidFill>
                    <a:schemeClr val="lt1"/>
                  </a:solidFill>
                  <a:latin typeface="FlandersArtSans-Regular"/>
                  <a:cs typeface="Calibri"/>
                  <a:sym typeface="Calibri"/>
                </a:rPr>
                <a:t>December '21</a:t>
              </a:r>
              <a:endParaRPr lang="nl-NL"/>
            </a:p>
          </p:txBody>
        </p:sp>
        <p:sp>
          <p:nvSpPr>
            <p:cNvPr id="52" name="Google Shape;730;p61"/>
            <p:cNvSpPr txBox="1"/>
            <p:nvPr/>
          </p:nvSpPr>
          <p:spPr>
            <a:xfrm>
              <a:off x="6131214" y="3809983"/>
              <a:ext cx="1443422" cy="3142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txBody>
            <a:bodyPr spcFirstLastPara="1" wrap="square" lIns="54000" tIns="54000" rIns="54000" bIns="67500" anchor="ctr" anchorCtr="0">
              <a:noAutofit/>
            </a:bodyPr>
            <a:lstStyle/>
            <a:p>
              <a:pPr algn="ctr"/>
              <a:r>
                <a:rPr lang="nl-BE" sz="1600" b="1">
                  <a:solidFill>
                    <a:schemeClr val="dk1"/>
                  </a:solidFill>
                  <a:latin typeface="FlandersArtSans-Regular"/>
                </a:rPr>
                <a:t>Januari '22</a:t>
              </a:r>
              <a:endParaRPr lang="nl-NL"/>
            </a:p>
          </p:txBody>
        </p:sp>
        <p:sp>
          <p:nvSpPr>
            <p:cNvPr id="66" name="Google Shape;730;p61">
              <a:extLst>
                <a:ext uri="{FF2B5EF4-FFF2-40B4-BE49-F238E27FC236}">
                  <a16:creationId xmlns:a16="http://schemas.microsoft.com/office/drawing/2014/main" id="{B81E7D47-1B28-4213-85EA-44A2377EC9EC}"/>
                </a:ext>
              </a:extLst>
            </p:cNvPr>
            <p:cNvSpPr txBox="1"/>
            <p:nvPr/>
          </p:nvSpPr>
          <p:spPr>
            <a:xfrm>
              <a:off x="3256395" y="3809982"/>
              <a:ext cx="1443422" cy="3142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txBody>
            <a:bodyPr spcFirstLastPara="1" wrap="square" lIns="54000" tIns="54000" rIns="54000" bIns="67500" anchor="ctr" anchorCtr="0">
              <a:noAutofit/>
            </a:bodyPr>
            <a:lstStyle/>
            <a:p>
              <a:pPr algn="ctr"/>
              <a:r>
                <a:rPr lang="nl-BE" sz="1600" b="1">
                  <a:solidFill>
                    <a:schemeClr val="dk1"/>
                  </a:solidFill>
                  <a:latin typeface="FlandersArtSans-Regular"/>
                </a:rPr>
                <a:t>November '21</a:t>
              </a:r>
            </a:p>
          </p:txBody>
        </p:sp>
        <p:sp>
          <p:nvSpPr>
            <p:cNvPr id="68" name="Google Shape;729;p61">
              <a:extLst>
                <a:ext uri="{FF2B5EF4-FFF2-40B4-BE49-F238E27FC236}">
                  <a16:creationId xmlns:a16="http://schemas.microsoft.com/office/drawing/2014/main" id="{0783D4BC-DC9F-4517-990E-5DD3A6F6CEB2}"/>
                </a:ext>
              </a:extLst>
            </p:cNvPr>
            <p:cNvSpPr txBox="1"/>
            <p:nvPr/>
          </p:nvSpPr>
          <p:spPr>
            <a:xfrm>
              <a:off x="1821588" y="3809982"/>
              <a:ext cx="1442556" cy="314250"/>
            </a:xfrm>
            <a:prstGeom prst="rect">
              <a:avLst/>
            </a:prstGeom>
            <a:solidFill>
              <a:srgbClr val="6B6B6B"/>
            </a:solidFill>
            <a:ln>
              <a:solidFill>
                <a:schemeClr val="tx2"/>
              </a:solidFill>
            </a:ln>
          </p:spPr>
          <p:txBody>
            <a:bodyPr spcFirstLastPara="1" wrap="square" lIns="54000" tIns="54000" rIns="54000" bIns="67500" anchor="ctr" anchorCtr="0">
              <a:noAutofit/>
            </a:bodyPr>
            <a:lstStyle/>
            <a:p>
              <a:pPr algn="ctr"/>
              <a:r>
                <a:rPr lang="nl-BE" sz="1600" b="1">
                  <a:solidFill>
                    <a:schemeClr val="lt1"/>
                  </a:solidFill>
                  <a:latin typeface="FlandersArtSans-Regular"/>
                  <a:cs typeface="Calibri"/>
                  <a:sym typeface="Calibri"/>
                </a:rPr>
                <a:t>Oktober '21</a:t>
              </a:r>
              <a:endParaRPr lang="nl-NL">
                <a:solidFill>
                  <a:schemeClr val="lt1"/>
                </a:solidFill>
              </a:endParaRPr>
            </a:p>
          </p:txBody>
        </p:sp>
        <p:sp>
          <p:nvSpPr>
            <p:cNvPr id="2" name="Google Shape;730;p61">
              <a:extLst>
                <a:ext uri="{FF2B5EF4-FFF2-40B4-BE49-F238E27FC236}">
                  <a16:creationId xmlns:a16="http://schemas.microsoft.com/office/drawing/2014/main" id="{9E776504-B209-44C4-92F2-20E1973C5FC4}"/>
                </a:ext>
              </a:extLst>
            </p:cNvPr>
            <p:cNvSpPr txBox="1"/>
            <p:nvPr/>
          </p:nvSpPr>
          <p:spPr>
            <a:xfrm>
              <a:off x="387689" y="3809982"/>
              <a:ext cx="1443422" cy="3142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txBody>
            <a:bodyPr spcFirstLastPara="1" wrap="square" lIns="54000" tIns="54000" rIns="54000" bIns="67500" anchor="ctr" anchorCtr="0">
              <a:noAutofit/>
            </a:bodyPr>
            <a:lstStyle/>
            <a:p>
              <a:pPr algn="ctr"/>
              <a:r>
                <a:rPr lang="nl-BE" sz="1600" b="1">
                  <a:solidFill>
                    <a:schemeClr val="dk1"/>
                  </a:solidFill>
                  <a:latin typeface="FlandersArtSans-Regular"/>
                </a:rPr>
                <a:t>September '21</a:t>
              </a:r>
              <a:endParaRPr lang="nl-NL" err="1">
                <a:solidFill>
                  <a:schemeClr val="dk1"/>
                </a:solidFill>
              </a:endParaRPr>
            </a:p>
          </p:txBody>
        </p:sp>
      </p:grpSp>
      <p:cxnSp>
        <p:nvCxnSpPr>
          <p:cNvPr id="24" name="Google Shape;733;p61">
            <a:extLst>
              <a:ext uri="{FF2B5EF4-FFF2-40B4-BE49-F238E27FC236}">
                <a16:creationId xmlns:a16="http://schemas.microsoft.com/office/drawing/2014/main" id="{29ABCDA0-12C7-4276-B5E1-732DB5123C58}"/>
              </a:ext>
            </a:extLst>
          </p:cNvPr>
          <p:cNvCxnSpPr>
            <a:cxnSpLocks/>
          </p:cNvCxnSpPr>
          <p:nvPr/>
        </p:nvCxnSpPr>
        <p:spPr>
          <a:xfrm flipH="1">
            <a:off x="4455157" y="2881303"/>
            <a:ext cx="2100" cy="598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25" name="Google Shape;734;p61">
            <a:extLst>
              <a:ext uri="{FF2B5EF4-FFF2-40B4-BE49-F238E27FC236}">
                <a16:creationId xmlns:a16="http://schemas.microsoft.com/office/drawing/2014/main" id="{C7B65AFE-836B-443B-813D-75C6E9DF464A}"/>
              </a:ext>
            </a:extLst>
          </p:cNvPr>
          <p:cNvSpPr txBox="1"/>
          <p:nvPr/>
        </p:nvSpPr>
        <p:spPr>
          <a:xfrm>
            <a:off x="4545251" y="2530222"/>
            <a:ext cx="1213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solidFill>
                  <a:schemeClr val="dk1"/>
                </a:solidFill>
                <a:latin typeface="FlandersArtSans-Regular"/>
                <a:ea typeface="Calibri"/>
                <a:cs typeface="Calibri"/>
              </a:rPr>
              <a:t>21</a:t>
            </a:r>
          </a:p>
          <a:p>
            <a:r>
              <a:rPr lang="nl-BE" sz="1400">
                <a:solidFill>
                  <a:schemeClr val="dk1"/>
                </a:solidFill>
                <a:latin typeface="FlandersArtSans-Regular"/>
                <a:ea typeface="Calibri"/>
                <a:cs typeface="Calibri"/>
                <a:sym typeface="Calibri"/>
              </a:rPr>
              <a:t>Webinar 1</a:t>
            </a:r>
            <a:endParaRPr lang="nl-BE" sz="1400">
              <a:solidFill>
                <a:schemeClr val="dk1"/>
              </a:solidFill>
              <a:latin typeface="FlandersArtSans-Regular"/>
              <a:ea typeface="Calibri"/>
              <a:cs typeface="Calibri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BDD69C9-8D03-4223-9521-9971E65E9443}"/>
              </a:ext>
            </a:extLst>
          </p:cNvPr>
          <p:cNvSpPr txBox="1"/>
          <p:nvPr/>
        </p:nvSpPr>
        <p:spPr>
          <a:xfrm rot="360000">
            <a:off x="8188825" y="251969"/>
            <a:ext cx="3949459" cy="369332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/>
              <a:t>Inschrijven via </a:t>
            </a:r>
            <a:r>
              <a:rPr lang="nl-NL" b="1">
                <a:ea typeface="+mn-lt"/>
                <a:cs typeface="+mn-lt"/>
              </a:rPr>
              <a:t>   </a:t>
            </a:r>
            <a:r>
              <a:rPr lang="nl-NL" b="1">
                <a:ea typeface="+mn-lt"/>
                <a:cs typeface="+mn-lt"/>
                <a:hlinkClick r:id="rId3"/>
              </a:rPr>
              <a:t>bit.ly/inschrijvengeodcat</a:t>
            </a:r>
            <a:endParaRPr lang="nl-NL" b="1">
              <a:ea typeface="+mn-lt"/>
              <a:cs typeface="+mn-lt"/>
            </a:endParaRPr>
          </a:p>
        </p:txBody>
      </p:sp>
      <p:pic>
        <p:nvPicPr>
          <p:cNvPr id="8" name="Afbeelding 8">
            <a:extLst>
              <a:ext uri="{FF2B5EF4-FFF2-40B4-BE49-F238E27FC236}">
                <a16:creationId xmlns:a16="http://schemas.microsoft.com/office/drawing/2014/main" id="{1D3C8BBA-5C19-4A7F-A05D-52982D5E4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000">
            <a:off x="9583019" y="309407"/>
            <a:ext cx="262272" cy="253411"/>
          </a:xfrm>
          <a:prstGeom prst="rect">
            <a:avLst/>
          </a:prstGeom>
        </p:spPr>
      </p:pic>
      <p:cxnSp>
        <p:nvCxnSpPr>
          <p:cNvPr id="23" name="Google Shape;733;p61">
            <a:extLst>
              <a:ext uri="{FF2B5EF4-FFF2-40B4-BE49-F238E27FC236}">
                <a16:creationId xmlns:a16="http://schemas.microsoft.com/office/drawing/2014/main" id="{F20E56A5-D4B4-424A-8858-74A4540FE9A1}"/>
              </a:ext>
            </a:extLst>
          </p:cNvPr>
          <p:cNvCxnSpPr/>
          <p:nvPr/>
        </p:nvCxnSpPr>
        <p:spPr>
          <a:xfrm flipH="1">
            <a:off x="11103323" y="2892023"/>
            <a:ext cx="2100" cy="598500"/>
          </a:xfrm>
          <a:prstGeom prst="straightConnector1">
            <a:avLst/>
          </a:prstGeom>
          <a:noFill/>
          <a:ln w="12700" cap="sq" cmpd="sng">
            <a:solidFill>
              <a:schemeClr val="tx1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26" name="Google Shape;734;p61">
            <a:extLst>
              <a:ext uri="{FF2B5EF4-FFF2-40B4-BE49-F238E27FC236}">
                <a16:creationId xmlns:a16="http://schemas.microsoft.com/office/drawing/2014/main" id="{1A7C36E0-41BB-49AE-96BB-E1409CA9386C}"/>
              </a:ext>
            </a:extLst>
          </p:cNvPr>
          <p:cNvSpPr txBox="1"/>
          <p:nvPr/>
        </p:nvSpPr>
        <p:spPr>
          <a:xfrm>
            <a:off x="11193417" y="2540942"/>
            <a:ext cx="1213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solidFill>
                  <a:srgbClr val="373636"/>
                </a:solidFill>
                <a:latin typeface="FlandersArtSans-Regular"/>
                <a:ea typeface="Calibri"/>
                <a:cs typeface="Calibri"/>
              </a:rPr>
              <a:t>27</a:t>
            </a:r>
          </a:p>
          <a:p>
            <a:r>
              <a:rPr lang="nl-BE" sz="1400">
                <a:solidFill>
                  <a:srgbClr val="373636"/>
                </a:solidFill>
                <a:latin typeface="FlandersArtSans-Regular"/>
                <a:ea typeface="Calibri"/>
                <a:cs typeface="Calibri"/>
                <a:sym typeface="Calibri"/>
              </a:rPr>
              <a:t>Webinar 4</a:t>
            </a:r>
            <a:endParaRPr lang="nl-BE" sz="1400">
              <a:solidFill>
                <a:srgbClr val="373636"/>
              </a:solidFill>
              <a:latin typeface="FlandersArtSans-Regular"/>
              <a:ea typeface="Calibri"/>
              <a:cs typeface="Calibri"/>
            </a:endParaRPr>
          </a:p>
        </p:txBody>
      </p:sp>
      <p:sp>
        <p:nvSpPr>
          <p:cNvPr id="28" name="Google Shape;739;p61">
            <a:extLst>
              <a:ext uri="{FF2B5EF4-FFF2-40B4-BE49-F238E27FC236}">
                <a16:creationId xmlns:a16="http://schemas.microsoft.com/office/drawing/2014/main" id="{C8EF710C-8112-4315-84E6-54BF3150C43C}"/>
              </a:ext>
            </a:extLst>
          </p:cNvPr>
          <p:cNvSpPr txBox="1"/>
          <p:nvPr/>
        </p:nvSpPr>
        <p:spPr>
          <a:xfrm>
            <a:off x="9666597" y="4010585"/>
            <a:ext cx="1687204" cy="77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>
                <a:solidFill>
                  <a:srgbClr val="FF0000"/>
                </a:solidFill>
                <a:latin typeface="FlandersArtSans-Regular"/>
                <a:ea typeface="Calibri"/>
                <a:cs typeface="Calibri"/>
              </a:rPr>
              <a:t>XX</a:t>
            </a:r>
            <a:endParaRPr lang="nl-BE" sz="1400" b="1">
              <a:solidFill>
                <a:srgbClr val="FF0000"/>
              </a:solidFill>
              <a:latin typeface="FlandersArtSans-Regular" panose="00000500000000000000" pitchFamily="2" charset="0"/>
              <a:ea typeface="Calibri"/>
              <a:cs typeface="Calibri"/>
            </a:endParaRPr>
          </a:p>
          <a:p>
            <a:pPr algn="r"/>
            <a:r>
              <a:rPr lang="nl-BE" sz="1400">
                <a:solidFill>
                  <a:srgbClr val="FF0000"/>
                </a:solidFill>
                <a:latin typeface="FlandersArtSans-Regular"/>
                <a:ea typeface="Calibri"/>
                <a:cs typeface="Calibri"/>
                <a:sym typeface="Calibri"/>
              </a:rPr>
              <a:t>Voorleggen</a:t>
            </a:r>
            <a:r>
              <a:rPr lang="nl-BE" sz="1400" b="1">
                <a:solidFill>
                  <a:srgbClr val="FF0000"/>
                </a:solidFill>
                <a:latin typeface="FlandersArtSans-Regular"/>
                <a:ea typeface="Calibri"/>
                <a:cs typeface="Calibri"/>
                <a:sym typeface="Calibri"/>
              </a:rPr>
              <a:t> kandidaatstandaard</a:t>
            </a:r>
            <a:endParaRPr lang="nl-BE" sz="1400">
              <a:solidFill>
                <a:srgbClr val="FF0000"/>
              </a:solidFill>
              <a:latin typeface="FlandersArtSans-Regular" panose="00000500000000000000" pitchFamily="2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02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41D55-BD08-404B-B0B7-7200DBD1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Webinar 4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926ED2-84B8-46DA-9530-162E14E5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cs typeface="Calibri Light"/>
              </a:rPr>
              <a:t>Resterende 4 Topics uit Webinar 3 overlopen</a:t>
            </a:r>
            <a:endParaRPr lang="nl-BE"/>
          </a:p>
          <a:p>
            <a:r>
              <a:rPr lang="nl-BE">
                <a:cs typeface="Calibri Light"/>
              </a:rPr>
              <a:t>+</a:t>
            </a:r>
            <a:endParaRPr lang="nl-BE"/>
          </a:p>
          <a:p>
            <a:r>
              <a:rPr lang="nl-BE"/>
              <a:t>Model </a:t>
            </a:r>
            <a:r>
              <a:rPr lang="nl-BE" err="1"/>
              <a:t>GeoDCAT</a:t>
            </a:r>
            <a:r>
              <a:rPr lang="nl-BE"/>
              <a:t>-AP VL als resultaat van de discussies in </a:t>
            </a:r>
            <a:r>
              <a:rPr lang="nl-BE" err="1"/>
              <a:t>webinars</a:t>
            </a:r>
            <a:r>
              <a:rPr lang="nl-BE"/>
              <a:t> 1 tem 3 gezamenlijk overlopen</a:t>
            </a:r>
          </a:p>
          <a:p>
            <a:r>
              <a:rPr lang="nl-BE">
                <a:cs typeface="Calibri Light"/>
              </a:rPr>
              <a:t>Alsook de impact op de andere 2 modellen hierdoor: Metadata DCAT en DCAT-AP VL</a:t>
            </a:r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0A58D74-AB3C-4409-9E9B-998D36F3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5E7E4F3-F76D-4F90-B7E0-BD6BF47A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82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627B7D91-5B08-4C6B-BD70-7FF551C7E6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043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26B9-CA06-4083-BF83-5C157D93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cs typeface="Calibri"/>
              </a:rPr>
              <a:t>Vragen?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150243B-295D-4C4F-B974-D5D35BC1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BFBA88B-854E-4AC8-896A-645B84AD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83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61CB3A1-C8F5-4D61-8334-18241135F0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b="0" cap="none">
              <a:solidFill>
                <a:schemeClr val="tx1"/>
              </a:solidFill>
              <a:latin typeface="Calibri"/>
              <a:cs typeface="Calibri Light"/>
            </a:endParaRPr>
          </a:p>
        </p:txBody>
      </p:sp>
      <p:pic>
        <p:nvPicPr>
          <p:cNvPr id="7" name="Afbeelding 7" descr="Afbeelding met persoon&#10;&#10;Automatisch gegenereerde beschrijving">
            <a:extLst>
              <a:ext uri="{FF2B5EF4-FFF2-40B4-BE49-F238E27FC236}">
                <a16:creationId xmlns:a16="http://schemas.microsoft.com/office/drawing/2014/main" id="{B0B48D77-93BC-4AD3-B381-BB344818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65" y="2777910"/>
            <a:ext cx="8797786" cy="4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Referentie-implementatie</a:t>
            </a:r>
            <a:endParaRPr lang="nl-N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err="1">
                <a:latin typeface="Calibri"/>
                <a:cs typeface="Calibri"/>
              </a:rPr>
              <a:t>GeoNetwork</a:t>
            </a:r>
            <a:endParaRPr lang="nl-NL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326C6-ACB9-4B45-A058-F5FBD98C2C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6475413"/>
            <a:ext cx="838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ABE038-A425-4CC0-917A-1DC3ED725B2E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srgbClr val="373636">
                  <a:tint val="7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5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C65FB-E18D-44C1-BE9B-13D93075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ea typeface="+mj-lt"/>
                <a:cs typeface="+mj-lt"/>
              </a:rPr>
              <a:t>Demo Referentie-implementatie in </a:t>
            </a:r>
            <a:r>
              <a:rPr lang="nl-BE" err="1">
                <a:ea typeface="+mj-lt"/>
                <a:cs typeface="+mj-lt"/>
              </a:rPr>
              <a:t>GeoNetwork</a:t>
            </a:r>
            <a:endParaRPr lang="nl-NL" err="1">
              <a:ea typeface="+mj-lt"/>
              <a:cs typeface="+mj-lt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98142C-954C-41A0-90D6-23179D4F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54BA5B2-FA03-470C-8727-45164AE8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85</a:t>
            </a:fld>
            <a:endParaRPr lang="nl-B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AFD73A-77B5-4D98-9D3A-290B6A9AD3A6}"/>
              </a:ext>
            </a:extLst>
          </p:cNvPr>
          <p:cNvSpPr>
            <a:spLocks noGrp="1"/>
          </p:cNvSpPr>
          <p:nvPr/>
        </p:nvSpPr>
        <p:spPr>
          <a:xfrm>
            <a:off x="838200" y="1096737"/>
            <a:ext cx="10506529" cy="4823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indent="-342900">
              <a:lnSpc>
                <a:spcPct val="100000"/>
              </a:lnSpc>
              <a:spcBef>
                <a:spcPts val="700"/>
              </a:spcBef>
              <a:buFont typeface="Arial,Sans-Serif" panose="020B0604020202020204" pitchFamily="34" charset="0"/>
            </a:pPr>
            <a:r>
              <a:rPr lang="nl-BE">
                <a:ea typeface="+mn-lt"/>
                <a:cs typeface="+mn-lt"/>
                <a:hlinkClick r:id="rId2"/>
              </a:rPr>
              <a:t>https://geonetwork-oslo-demo.gim.be/geonetwork/</a:t>
            </a:r>
            <a:r>
              <a:rPr lang="nl-BE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  <a:p>
            <a:endParaRPr lang="nl-BE">
              <a:cs typeface="Calibri Ligh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9882544-AEB1-4931-863D-9071F94E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44" y="1790533"/>
            <a:ext cx="5409172" cy="44319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D9277269-F6DC-4184-988B-6DCDA9BE637A}"/>
              </a:ext>
            </a:extLst>
          </p:cNvPr>
          <p:cNvSpPr/>
          <p:nvPr/>
        </p:nvSpPr>
        <p:spPr>
          <a:xfrm>
            <a:off x="7717536" y="2390394"/>
            <a:ext cx="755904" cy="3535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2922DB3-DBDD-4848-BCF2-A1178038E8AB}"/>
              </a:ext>
            </a:extLst>
          </p:cNvPr>
          <p:cNvSpPr txBox="1"/>
          <p:nvPr/>
        </p:nvSpPr>
        <p:spPr>
          <a:xfrm>
            <a:off x="9204958" y="2413290"/>
            <a:ext cx="2148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err="1"/>
              <a:t>oslouser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03247C82-3022-4D6C-B368-D1789075B68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8473440" y="2567178"/>
            <a:ext cx="73151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C65FB-E18D-44C1-BE9B-13D93075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ea typeface="+mj-lt"/>
                <a:cs typeface="+mj-lt"/>
              </a:rPr>
              <a:t>Demo Referentie-implementatie in </a:t>
            </a:r>
            <a:r>
              <a:rPr lang="nl-BE" err="1">
                <a:ea typeface="+mj-lt"/>
                <a:cs typeface="+mj-lt"/>
              </a:rPr>
              <a:t>GeoNetwork</a:t>
            </a:r>
            <a:endParaRPr lang="nl-NL" err="1">
              <a:ea typeface="+mj-lt"/>
              <a:cs typeface="+mj-lt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98142C-954C-41A0-90D6-23179D4F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54BA5B2-FA03-470C-8727-45164AE8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86</a:t>
            </a:fld>
            <a:endParaRPr lang="nl-B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AFD73A-77B5-4D98-9D3A-290B6A9AD3A6}"/>
              </a:ext>
            </a:extLst>
          </p:cNvPr>
          <p:cNvSpPr>
            <a:spLocks noGrp="1"/>
          </p:cNvSpPr>
          <p:nvPr/>
        </p:nvSpPr>
        <p:spPr>
          <a:xfrm>
            <a:off x="838200" y="1096737"/>
            <a:ext cx="10506529" cy="4823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indent="-342900">
              <a:lnSpc>
                <a:spcPct val="100000"/>
              </a:lnSpc>
              <a:spcBef>
                <a:spcPts val="700"/>
              </a:spcBef>
              <a:buFont typeface="Arial,Sans-Serif" panose="020B0604020202020204" pitchFamily="34" charset="0"/>
            </a:pPr>
            <a:r>
              <a:rPr lang="nl-BE">
                <a:ea typeface="+mn-lt"/>
                <a:cs typeface="+mn-lt"/>
              </a:rPr>
              <a:t>Importeer je eigen geografische records:</a:t>
            </a:r>
            <a:endParaRPr lang="en-US">
              <a:ea typeface="+mn-lt"/>
              <a:cs typeface="+mn-lt"/>
            </a:endParaRPr>
          </a:p>
          <a:p>
            <a:endParaRPr lang="nl-BE">
              <a:cs typeface="Calibri Light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F5B5E32-A6B7-4933-9B29-89EC7096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1862137"/>
            <a:ext cx="6391275" cy="31337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DB9EB435-E605-48B2-A23A-C26FC264A052}"/>
              </a:ext>
            </a:extLst>
          </p:cNvPr>
          <p:cNvSpPr/>
          <p:nvPr/>
        </p:nvSpPr>
        <p:spPr>
          <a:xfrm>
            <a:off x="6091464" y="2295524"/>
            <a:ext cx="1900011" cy="21621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16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C65FB-E18D-44C1-BE9B-13D93075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ea typeface="+mj-lt"/>
                <a:cs typeface="+mj-lt"/>
              </a:rPr>
              <a:t>Controleer mee de RDF-output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98142C-954C-41A0-90D6-23179D4F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54BA5B2-FA03-470C-8727-45164AE8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87</a:t>
            </a:fld>
            <a:endParaRPr lang="nl-B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AFD73A-77B5-4D98-9D3A-290B6A9AD3A6}"/>
              </a:ext>
            </a:extLst>
          </p:cNvPr>
          <p:cNvSpPr>
            <a:spLocks noGrp="1"/>
          </p:cNvSpPr>
          <p:nvPr/>
        </p:nvSpPr>
        <p:spPr>
          <a:xfrm>
            <a:off x="838200" y="1096737"/>
            <a:ext cx="10506529" cy="4823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nl-BE">
                <a:ea typeface="+mn-lt"/>
                <a:cs typeface="+mn-lt"/>
              </a:rPr>
              <a:t>Bevindingen?</a:t>
            </a:r>
            <a:endParaRPr lang="nl-NL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nl-BE">
                <a:ea typeface="+mn-lt"/>
                <a:cs typeface="+mn-lt"/>
              </a:rPr>
              <a:t>Mis je nog </a:t>
            </a:r>
            <a:r>
              <a:rPr lang="nl-BE" err="1">
                <a:ea typeface="+mn-lt"/>
                <a:cs typeface="+mn-lt"/>
              </a:rPr>
              <a:t>mappingen</a:t>
            </a:r>
            <a:r>
              <a:rPr lang="nl-BE">
                <a:ea typeface="+mn-lt"/>
                <a:cs typeface="+mn-lt"/>
              </a:rPr>
              <a:t>?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nl-BE">
                <a:ea typeface="+mn-lt"/>
                <a:cs typeface="+mn-lt"/>
              </a:rPr>
              <a:t>Zou je bepaalde </a:t>
            </a:r>
            <a:r>
              <a:rPr lang="nl-BE" err="1">
                <a:ea typeface="+mn-lt"/>
                <a:cs typeface="+mn-lt"/>
              </a:rPr>
              <a:t>mappingen</a:t>
            </a:r>
            <a:r>
              <a:rPr lang="nl-BE">
                <a:ea typeface="+mn-lt"/>
                <a:cs typeface="+mn-lt"/>
              </a:rPr>
              <a:t> anders doen?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nl-BE">
                <a:ea typeface="+mn-lt"/>
                <a:cs typeface="+mn-lt"/>
              </a:rPr>
              <a:t>Kunnen alle use cases er mee beantwoord worden?</a:t>
            </a:r>
            <a:endParaRPr lang="en-US">
              <a:ea typeface="+mn-lt"/>
              <a:cs typeface="+mn-lt"/>
            </a:endParaRPr>
          </a:p>
          <a:p>
            <a:pPr marL="419100" indent="-342900">
              <a:lnSpc>
                <a:spcPct val="100000"/>
              </a:lnSpc>
              <a:spcBef>
                <a:spcPts val="700"/>
              </a:spcBef>
              <a:buFont typeface="Arial,Sans-Serif" panose="020B0604020202020204" pitchFamily="34" charset="0"/>
            </a:pPr>
            <a:endParaRPr lang="nl-BE">
              <a:cs typeface="Calibri Light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AF92D12-164C-43B2-88F7-51534572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3422734"/>
            <a:ext cx="10801350" cy="3457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DBB00CFD-E7E5-411A-95D8-E68C7B154F4A}"/>
              </a:ext>
            </a:extLst>
          </p:cNvPr>
          <p:cNvSpPr/>
          <p:nvPr/>
        </p:nvSpPr>
        <p:spPr>
          <a:xfrm>
            <a:off x="8829674" y="3468328"/>
            <a:ext cx="1704975" cy="1733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91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15EB50-7A04-446F-AE62-5D0B65BA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cs typeface="Calibri"/>
              </a:rPr>
              <a:t>Volgende stappen 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91048BC-1D13-4B32-9AF6-409A0D60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D2C441-1AE7-4015-83DC-A422A3C3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88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C691250-E1FD-42C5-B976-A6F7245052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… in de tussentijd ...</a:t>
            </a:r>
            <a:endParaRPr lang="nl-NL"/>
          </a:p>
        </p:txBody>
      </p:sp>
      <p:pic>
        <p:nvPicPr>
          <p:cNvPr id="9" name="Afbeelding 9" descr="Afbeelding met tekst, illustratie, schermafbeelding&#10;&#10;Automatisch gegenereerde beschrijving">
            <a:extLst>
              <a:ext uri="{FF2B5EF4-FFF2-40B4-BE49-F238E27FC236}">
                <a16:creationId xmlns:a16="http://schemas.microsoft.com/office/drawing/2014/main" id="{B5380523-28B4-46CC-9746-AC5EC50E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5221"/>
            <a:ext cx="758686" cy="297405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7DC2DD10-A6FD-4013-B3DB-903B417357A0}"/>
              </a:ext>
            </a:extLst>
          </p:cNvPr>
          <p:cNvSpPr txBox="1"/>
          <p:nvPr/>
        </p:nvSpPr>
        <p:spPr>
          <a:xfrm>
            <a:off x="1696120" y="2189524"/>
            <a:ext cx="932381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000">
                <a:cs typeface="Calibri Light"/>
              </a:rPr>
              <a:t>Herzien van het model op basis van de feedback en indienen van feedback/vragen via mail of GitHub.</a:t>
            </a:r>
          </a:p>
          <a:p>
            <a:r>
              <a:rPr lang="nl-BE">
                <a:hlinkClick r:id="rId3"/>
              </a:rPr>
              <a:t>https://github.com/Informatievlaanderen/OSLOthema-GEODCATAPVlaanderen/issues</a:t>
            </a:r>
            <a:endParaRPr lang="nl-BE">
              <a:highlight>
                <a:srgbClr val="FFFF00"/>
              </a:highlight>
              <a:cs typeface="Calibri Light"/>
            </a:endParaRPr>
          </a:p>
          <a:p>
            <a:endParaRPr lang="nl-NL" sz="2000">
              <a:cs typeface="Calibri Light"/>
            </a:endParaRPr>
          </a:p>
          <a:p>
            <a:r>
              <a:rPr lang="nl-NL" sz="2000">
                <a:cs typeface="Calibri Light"/>
              </a:rPr>
              <a:t>Uitwerken model.</a:t>
            </a:r>
          </a:p>
          <a:p>
            <a:endParaRPr lang="nl-NL" sz="2000">
              <a:cs typeface="Calibri Light"/>
            </a:endParaRPr>
          </a:p>
          <a:p>
            <a:endParaRPr lang="nl-NL" sz="2000">
              <a:cs typeface="Calibri Light"/>
            </a:endParaRPr>
          </a:p>
          <a:p>
            <a:endParaRPr lang="nl-NL" sz="2000">
              <a:cs typeface="Calibri Light"/>
            </a:endParaRPr>
          </a:p>
          <a:p>
            <a:r>
              <a:rPr lang="nl-NL" sz="2000">
                <a:cs typeface="Calibri Light"/>
              </a:rPr>
              <a:t>Voorzie input op extra </a:t>
            </a:r>
            <a:r>
              <a:rPr lang="nl-NL" sz="2000" err="1">
                <a:cs typeface="Calibri Light"/>
              </a:rPr>
              <a:t>use</a:t>
            </a:r>
            <a:r>
              <a:rPr lang="nl-NL" sz="2000">
                <a:cs typeface="Calibri Light"/>
              </a:rPr>
              <a:t> cases.</a:t>
            </a:r>
          </a:p>
          <a:p>
            <a:endParaRPr lang="nl-NL" sz="20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326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2">
            <a:extLst>
              <a:ext uri="{FF2B5EF4-FFF2-40B4-BE49-F238E27FC236}">
                <a16:creationId xmlns:a16="http://schemas.microsoft.com/office/drawing/2014/main" id="{CB72C2E5-822C-422F-9B70-5F2987A4F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54" y="364651"/>
            <a:ext cx="6406661" cy="65487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7AF553E-B15D-4422-8CE2-84397EC1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cs typeface="Calibri"/>
              </a:rPr>
              <a:t>Praktische werking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11B0966-AAFC-4929-AA37-7FE1ED76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CA0E4FD-3E8B-4E60-A303-3A6E5EB1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89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7921852-E3D5-4D7F-8F7F-4A1B01DD0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60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b="1"/>
              <a:t>Procedure OSLO </a:t>
            </a:r>
            <a:r>
              <a:rPr lang="nl-BE" b="1" err="1"/>
              <a:t>GeoDCAT</a:t>
            </a:r>
            <a:r>
              <a:rPr lang="nl-BE" b="1"/>
              <a:t>-AP VL 2.0  </a:t>
            </a:r>
            <a:endParaRPr lang="nl-NL" b="1">
              <a:cs typeface="Calibri"/>
            </a:endParaRPr>
          </a:p>
        </p:txBody>
      </p:sp>
      <p:graphicFrame>
        <p:nvGraphicFramePr>
          <p:cNvPr id="6" name="Tabel 6">
            <a:extLst>
              <a:ext uri="{FF2B5EF4-FFF2-40B4-BE49-F238E27FC236}">
                <a16:creationId xmlns:a16="http://schemas.microsoft.com/office/drawing/2014/main" id="{FA3B422E-0636-4E9B-AB0E-418F64A8C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425676"/>
              </p:ext>
            </p:extLst>
          </p:nvPr>
        </p:nvGraphicFramePr>
        <p:xfrm>
          <a:off x="670297" y="1616479"/>
          <a:ext cx="11231996" cy="4482911"/>
        </p:xfrm>
        <a:graphic>
          <a:graphicData uri="http://schemas.openxmlformats.org/drawingml/2006/table">
            <a:tbl>
              <a:tblPr firstRow="1" bandRow="1"/>
              <a:tblGrid>
                <a:gridCol w="2901436">
                  <a:extLst>
                    <a:ext uri="{9D8B030D-6E8A-4147-A177-3AD203B41FA5}">
                      <a16:colId xmlns:a16="http://schemas.microsoft.com/office/drawing/2014/main" val="42341181"/>
                    </a:ext>
                  </a:extLst>
                </a:gridCol>
                <a:gridCol w="833056">
                  <a:extLst>
                    <a:ext uri="{9D8B030D-6E8A-4147-A177-3AD203B41FA5}">
                      <a16:colId xmlns:a16="http://schemas.microsoft.com/office/drawing/2014/main" val="918911030"/>
                    </a:ext>
                  </a:extLst>
                </a:gridCol>
                <a:gridCol w="833056">
                  <a:extLst>
                    <a:ext uri="{9D8B030D-6E8A-4147-A177-3AD203B41FA5}">
                      <a16:colId xmlns:a16="http://schemas.microsoft.com/office/drawing/2014/main" val="1230721410"/>
                    </a:ext>
                  </a:extLst>
                </a:gridCol>
                <a:gridCol w="833056">
                  <a:extLst>
                    <a:ext uri="{9D8B030D-6E8A-4147-A177-3AD203B41FA5}">
                      <a16:colId xmlns:a16="http://schemas.microsoft.com/office/drawing/2014/main" val="2846779045"/>
                    </a:ext>
                  </a:extLst>
                </a:gridCol>
                <a:gridCol w="833056">
                  <a:extLst>
                    <a:ext uri="{9D8B030D-6E8A-4147-A177-3AD203B41FA5}">
                      <a16:colId xmlns:a16="http://schemas.microsoft.com/office/drawing/2014/main" val="3881319771"/>
                    </a:ext>
                  </a:extLst>
                </a:gridCol>
                <a:gridCol w="833056">
                  <a:extLst>
                    <a:ext uri="{9D8B030D-6E8A-4147-A177-3AD203B41FA5}">
                      <a16:colId xmlns:a16="http://schemas.microsoft.com/office/drawing/2014/main" val="3242136510"/>
                    </a:ext>
                  </a:extLst>
                </a:gridCol>
                <a:gridCol w="833056">
                  <a:extLst>
                    <a:ext uri="{9D8B030D-6E8A-4147-A177-3AD203B41FA5}">
                      <a16:colId xmlns:a16="http://schemas.microsoft.com/office/drawing/2014/main" val="965485858"/>
                    </a:ext>
                  </a:extLst>
                </a:gridCol>
                <a:gridCol w="833056">
                  <a:extLst>
                    <a:ext uri="{9D8B030D-6E8A-4147-A177-3AD203B41FA5}">
                      <a16:colId xmlns:a16="http://schemas.microsoft.com/office/drawing/2014/main" val="2498348614"/>
                    </a:ext>
                  </a:extLst>
                </a:gridCol>
                <a:gridCol w="833056">
                  <a:extLst>
                    <a:ext uri="{9D8B030D-6E8A-4147-A177-3AD203B41FA5}">
                      <a16:colId xmlns:a16="http://schemas.microsoft.com/office/drawing/2014/main" val="70858045"/>
                    </a:ext>
                  </a:extLst>
                </a:gridCol>
                <a:gridCol w="833056">
                  <a:extLst>
                    <a:ext uri="{9D8B030D-6E8A-4147-A177-3AD203B41FA5}">
                      <a16:colId xmlns:a16="http://schemas.microsoft.com/office/drawing/2014/main" val="3677326840"/>
                    </a:ext>
                  </a:extLst>
                </a:gridCol>
                <a:gridCol w="833056">
                  <a:extLst>
                    <a:ext uri="{9D8B030D-6E8A-4147-A177-3AD203B41FA5}">
                      <a16:colId xmlns:a16="http://schemas.microsoft.com/office/drawing/2014/main" val="220816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sz="18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l-NL" sz="2200">
                          <a:solidFill>
                            <a:schemeClr val="tx1"/>
                          </a:solidFill>
                          <a:latin typeface="FlandersArtSans-Regular"/>
                        </a:rPr>
                        <a:t>2021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00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nl-NL" sz="2200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nl-NL" sz="2200">
                          <a:solidFill>
                            <a:schemeClr val="tx1"/>
                          </a:solidFill>
                          <a:latin typeface="FlandersArtSans-Regular"/>
                        </a:rPr>
                        <a:t>2022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00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nl-NL" sz="2200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nl-NL" sz="2200">
                        <a:solidFill>
                          <a:schemeClr val="tx1"/>
                        </a:solidFill>
                        <a:latin typeface="FlandersArtSans-Regular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88155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sz="18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>
                          <a:latin typeface="FlandersArtSans-Regular" panose="00000500000000000000" pitchFamily="2" charset="0"/>
                        </a:rPr>
                        <a:t>Juni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>
                          <a:latin typeface="FlandersArtSans-Regular" panose="00000500000000000000" pitchFamily="2" charset="0"/>
                        </a:rPr>
                        <a:t>Juli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>
                          <a:latin typeface="FlandersArtSans-Regular" panose="00000500000000000000" pitchFamily="2" charset="0"/>
                        </a:rPr>
                        <a:t>Aug.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>
                          <a:latin typeface="FlandersArtSans-Regular" panose="00000500000000000000" pitchFamily="2" charset="0"/>
                        </a:rPr>
                        <a:t>Sept.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>
                          <a:latin typeface="FlandersArtSans-Regular" panose="00000500000000000000" pitchFamily="2" charset="0"/>
                        </a:rPr>
                        <a:t>Okt.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>
                          <a:latin typeface="FlandersArtSans-Regular" panose="00000500000000000000" pitchFamily="2" charset="0"/>
                        </a:rPr>
                        <a:t>Nov.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>
                          <a:latin typeface="FlandersArtSans-Regular" panose="00000500000000000000" pitchFamily="2" charset="0"/>
                        </a:rPr>
                        <a:t>Dec.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>
                          <a:latin typeface="FlandersArtSans-Regular" panose="00000500000000000000" pitchFamily="2" charset="0"/>
                        </a:rPr>
                        <a:t>Jan.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>
                          <a:latin typeface="FlandersArtSans-Regular" panose="00000500000000000000" pitchFamily="2" charset="0"/>
                        </a:rPr>
                        <a:t>Feb.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>
                          <a:latin typeface="FlandersArtSans-Regular" panose="00000500000000000000" pitchFamily="2" charset="0"/>
                        </a:rPr>
                        <a:t>Maa.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13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nl-NL" sz="1400">
                          <a:latin typeface="FlandersArtSans-Regular" panose="00000500000000000000" pitchFamily="2" charset="0"/>
                        </a:rPr>
                        <a:t>Aanmelding charter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02/06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16/09: </a:t>
                      </a:r>
                    </a:p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WG 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16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nl-NL" sz="1400">
                          <a:latin typeface="FlandersArtSans-Regular" panose="00000500000000000000" pitchFamily="2" charset="0"/>
                        </a:rPr>
                        <a:t>Interne voorbereidende werkgroepen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(4)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(2)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(2)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(3)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(3)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34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nl-NL" sz="1400">
                          <a:latin typeface="FlandersArtSans-Regular" panose="00000500000000000000" pitchFamily="2" charset="0"/>
                        </a:rPr>
                        <a:t>Business werkgroep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21/10 Start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108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nl-NL" sz="1400">
                          <a:latin typeface="FlandersArtSans-Regular" panose="00000500000000000000" pitchFamily="2" charset="0"/>
                        </a:rPr>
                        <a:t>Scope bepalen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GeoDCAT-AP VL 2.0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NL" sz="1200">
                          <a:latin typeface="FlandersArtSans-Regular" panose="00000500000000000000" pitchFamily="2" charset="0"/>
                        </a:rPr>
                        <a:t>GeoDCAT-AP VL 2.0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21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nl-NL" sz="1400">
                          <a:latin typeface="FlandersArtSans-Regular" panose="00000500000000000000" pitchFamily="2" charset="0"/>
                        </a:rPr>
                        <a:t>Thematische werkgroepen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b="0" i="0" u="none" strike="noStrike" cap="none">
                        <a:solidFill>
                          <a:schemeClr val="dk1"/>
                        </a:solidFill>
                        <a:latin typeface="FlandersArtSans-Regular" panose="00000500000000000000" pitchFamily="2" charset="0"/>
                        <a:cs typeface="Calibri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21/10 (VM)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19/11 (VM)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>
                          <a:latin typeface="FlandersArtSans-Regular" panose="00000500000000000000" pitchFamily="2" charset="0"/>
                        </a:rPr>
                        <a:t>17/12 (VM)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186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nl-NL" sz="1400">
                          <a:latin typeface="FlandersArtSans-Regular" panose="00000500000000000000" pitchFamily="2" charset="0"/>
                        </a:rPr>
                        <a:t>Kandidaat</a:t>
                      </a:r>
                      <a:r>
                        <a:rPr lang="nl-NL" sz="1400" baseline="0">
                          <a:latin typeface="FlandersArtSans-Regular" panose="00000500000000000000" pitchFamily="2" charset="0"/>
                        </a:rPr>
                        <a:t> standaard</a:t>
                      </a:r>
                      <a:endParaRPr lang="nl-NL" sz="14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highlight>
                          <a:srgbClr val="FFFF00"/>
                        </a:highlight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highlight>
                          <a:srgbClr val="FFFF00"/>
                        </a:highlight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i="1">
                          <a:latin typeface="FlandersArtSans-Regular" panose="00000500000000000000" pitchFamily="2" charset="0"/>
                        </a:rPr>
                        <a:t>WG 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44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nl-NL" sz="1400">
                          <a:latin typeface="FlandersArtSans-Regular" panose="00000500000000000000" pitchFamily="2" charset="0"/>
                        </a:rPr>
                        <a:t>Publieke review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19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nl-NL" sz="1400">
                          <a:latin typeface="FlandersArtSans-Regular" panose="00000500000000000000" pitchFamily="2" charset="0"/>
                        </a:rPr>
                        <a:t>Erkenning</a:t>
                      </a:r>
                      <a:r>
                        <a:rPr lang="nl-NL" sz="1400" baseline="0">
                          <a:latin typeface="FlandersArtSans-Regular" panose="00000500000000000000" pitchFamily="2" charset="0"/>
                        </a:rPr>
                        <a:t> standaard</a:t>
                      </a:r>
                      <a:endParaRPr lang="nl-NL" sz="14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i="1">
                        <a:latin typeface="FlandersArtSans-Regula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nl-NL" sz="1200" b="0" i="1" u="none" strike="noStrike" cap="none">
                          <a:solidFill>
                            <a:schemeClr val="dk1"/>
                          </a:solidFill>
                          <a:latin typeface="FlandersArtSans-Regular" panose="00000500000000000000" pitchFamily="2" charset="0"/>
                          <a:cs typeface="Calibri"/>
                          <a:sym typeface="Arial"/>
                        </a:rPr>
                        <a:t>Erkenning SO (?)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382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2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A3EB-FFCE-4428-B754-27553D1A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Praktische werking</a:t>
            </a:r>
            <a:endParaRPr lang="nl-NL" b="1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824F8-4089-4486-8E3B-492262B09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515600" cy="459675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nl-BE" b="1"/>
              <a:t>Draft model </a:t>
            </a:r>
            <a:r>
              <a:rPr lang="nl-BE"/>
              <a:t>=&gt; data.vlaanderen.be </a:t>
            </a:r>
            <a:endParaRPr lang="nl-BE" b="1">
              <a:highlight>
                <a:srgbClr val="FFFF00"/>
              </a:highlight>
              <a:latin typeface="FlandersArtSans-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>
                <a:ea typeface="+mn-lt"/>
                <a:cs typeface="+mn-lt"/>
                <a:hlinkClick r:id="rId2"/>
              </a:rPr>
              <a:t>https://data.vlaanderen.be/doc/applicatieprofiel/GEODCAT-AP-VL/</a:t>
            </a:r>
            <a:endParaRPr lang="nl-BE">
              <a:cs typeface="Calibri Light"/>
            </a:endParaRPr>
          </a:p>
          <a:p>
            <a:pPr marL="457200" indent="-457200">
              <a:buChar char="•"/>
            </a:pPr>
            <a:endParaRPr lang="nl-BE"/>
          </a:p>
          <a:p>
            <a:r>
              <a:rPr lang="nl-BE" b="1"/>
              <a:t>Opmerkingen </a:t>
            </a:r>
            <a:r>
              <a:rPr lang="nl-BE"/>
              <a:t>=&gt; GitHub-issues</a:t>
            </a:r>
            <a:endParaRPr lang="nl-BE">
              <a:cs typeface="Calibr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>
                <a:ea typeface="+mn-lt"/>
                <a:cs typeface="+mn-lt"/>
                <a:hlinkClick r:id="rId3"/>
              </a:rPr>
              <a:t>https://github.com/Informatievlaanderen/OSLOthema-GEODCATAPVlaanderen/issues</a:t>
            </a:r>
            <a:r>
              <a:rPr lang="nl-BE">
                <a:ea typeface="+mn-lt"/>
                <a:cs typeface="+mn-lt"/>
              </a:rPr>
              <a:t> </a:t>
            </a:r>
            <a:endParaRPr lang="nl-BE">
              <a:cs typeface="Calibri Light"/>
            </a:endParaRPr>
          </a:p>
          <a:p>
            <a:pPr marL="457200" indent="-457200">
              <a:buChar char="•"/>
            </a:pPr>
            <a:endParaRPr lang="nl-BE"/>
          </a:p>
          <a:p>
            <a:r>
              <a:rPr lang="nl-BE" b="1"/>
              <a:t>Co-creatiemomenten</a:t>
            </a:r>
            <a:r>
              <a:rPr lang="nl-BE"/>
              <a:t> =&gt; Webinar-sessies</a:t>
            </a:r>
            <a:endParaRPr lang="nl-BE">
              <a:cs typeface="Calibri Light"/>
            </a:endParaRPr>
          </a:p>
          <a:p>
            <a:r>
              <a:rPr lang="nl-BE" b="1">
                <a:ea typeface="+mn-lt"/>
                <a:cs typeface="+mn-lt"/>
              </a:rPr>
              <a:t>Verslagen en presentaties</a:t>
            </a:r>
            <a:r>
              <a:rPr lang="nl-BE">
                <a:ea typeface="+mn-lt"/>
                <a:cs typeface="+mn-lt"/>
              </a:rPr>
              <a:t> =&gt; </a:t>
            </a:r>
            <a:r>
              <a:rPr lang="nl-BE" err="1">
                <a:ea typeface="+mn-lt"/>
                <a:cs typeface="+mn-lt"/>
              </a:rPr>
              <a:t>standaardenregister</a:t>
            </a:r>
            <a:r>
              <a:rPr lang="nl-BE">
                <a:ea typeface="+mn-lt"/>
                <a:cs typeface="+mn-lt"/>
              </a:rPr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>
                <a:ea typeface="+mn-lt"/>
                <a:cs typeface="+mn-lt"/>
                <a:hlinkClick r:id="rId4"/>
              </a:rPr>
              <a:t>https://data.vlaanderen.be/standaarden/standaard-in-ontwikkeling/applicatieprofiel-geodcat-ap-vl.html</a:t>
            </a:r>
            <a:r>
              <a:rPr lang="nl-BE">
                <a:ea typeface="+mn-lt"/>
                <a:cs typeface="+mn-lt"/>
              </a:rPr>
              <a:t> </a:t>
            </a:r>
          </a:p>
          <a:p>
            <a:pPr marL="457200" indent="-457200">
              <a:buChar char="•"/>
            </a:pPr>
            <a:endParaRPr lang="nl-BE">
              <a:ea typeface="+mn-lt"/>
              <a:cs typeface="+mn-lt"/>
            </a:endParaRPr>
          </a:p>
          <a:p>
            <a:r>
              <a:rPr lang="nl-BE" b="1">
                <a:ea typeface="+mn-lt"/>
                <a:cs typeface="+mn-lt"/>
              </a:rPr>
              <a:t>Evaluatie afspraken</a:t>
            </a:r>
            <a:r>
              <a:rPr lang="nl-BE">
                <a:ea typeface="+mn-lt"/>
                <a:cs typeface="+mn-lt"/>
              </a:rPr>
              <a:t> =&gt; referentie-implementatie via </a:t>
            </a:r>
            <a:r>
              <a:rPr lang="nl-BE" err="1">
                <a:ea typeface="+mn-lt"/>
                <a:cs typeface="+mn-lt"/>
              </a:rPr>
              <a:t>GeoNetwerk</a:t>
            </a:r>
            <a:endParaRPr lang="nl-BE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>
                <a:hlinkClick r:id="rId5"/>
              </a:rPr>
              <a:t>https://geonetwork-oslo-demo.gim.be/geonetwork/</a:t>
            </a:r>
            <a:r>
              <a:rPr lang="nl-BE"/>
              <a:t> </a:t>
            </a:r>
            <a:endParaRPr lang="nl-BE">
              <a:cs typeface="Calibri Light"/>
            </a:endParaRPr>
          </a:p>
          <a:p>
            <a:endParaRPr lang="nl-BE">
              <a:cs typeface="Calibri Light"/>
            </a:endParaRPr>
          </a:p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4C19D-50D4-47F6-99AA-0820EC61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F4A5B-FFE9-4770-8E84-9B3F39BD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90</a:t>
            </a:fld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A0B96-0129-4355-9E81-D9C69B019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771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07EF46-A6D0-4B8F-A6CC-98F4BAE86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cs typeface="Calibri"/>
              </a:rPr>
              <a:t>Feedback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AFB5B21-1DD4-466F-AB95-43EEEF1DA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C76D2B4-C995-45C1-B110-1094D131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91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72D86F5-58C9-414C-9F13-80260257E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5B6625B-795F-4FDC-9526-26023EC5A425}"/>
              </a:ext>
            </a:extLst>
          </p:cNvPr>
          <p:cNvSpPr/>
          <p:nvPr/>
        </p:nvSpPr>
        <p:spPr>
          <a:xfrm>
            <a:off x="1582526" y="1869716"/>
            <a:ext cx="4621288" cy="3477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nl-NL" sz="1800">
              <a:solidFill>
                <a:schemeClr val="tx1"/>
              </a:solidFill>
              <a:latin typeface="FlandersArtSans-Regular"/>
            </a:endParaRPr>
          </a:p>
          <a:p>
            <a:pPr algn="ctr"/>
            <a:endParaRPr lang="nl-NL" sz="1800">
              <a:solidFill>
                <a:schemeClr val="tx1"/>
              </a:solidFill>
              <a:latin typeface="FlandersArtSans-Regular"/>
            </a:endParaRPr>
          </a:p>
          <a:p>
            <a:pPr algn="ctr"/>
            <a:endParaRPr lang="nl-NL" sz="1800">
              <a:solidFill>
                <a:schemeClr val="tx1"/>
              </a:solidFill>
              <a:latin typeface="FlandersArtSans-Regular"/>
            </a:endParaRPr>
          </a:p>
          <a:p>
            <a:pPr algn="ctr"/>
            <a:r>
              <a:rPr lang="nl-NL" sz="1800">
                <a:solidFill>
                  <a:schemeClr val="tx1"/>
                </a:solidFill>
                <a:latin typeface="FlandersArtSans-Regular"/>
              </a:rPr>
              <a:t>Feedback kan gegeven worden via mail naar onderstaand adres:</a:t>
            </a:r>
            <a:endParaRPr lang="nl-NL" sz="1800">
              <a:solidFill>
                <a:schemeClr val="tx1"/>
              </a:solidFill>
              <a:latin typeface="FlandersArtSans-Regular"/>
              <a:ea typeface="+mn-lt"/>
              <a:cs typeface="+mn-lt"/>
            </a:endParaRPr>
          </a:p>
          <a:p>
            <a:pPr algn="ctr"/>
            <a:endParaRPr lang="nl-NL" sz="1800">
              <a:solidFill>
                <a:schemeClr val="tx1"/>
              </a:solidFill>
              <a:latin typeface="FlandersArtSans-Regular"/>
            </a:endParaRPr>
          </a:p>
          <a:p>
            <a:pPr algn="ctr"/>
            <a:r>
              <a:rPr lang="nl-NL">
                <a:latin typeface="FlandersArtSans-Regular"/>
                <a:ea typeface="+mn-lt"/>
                <a:cs typeface="+mn-lt"/>
                <a:hlinkClick r:id="rId2"/>
              </a:rPr>
              <a:t>digitaal</a:t>
            </a:r>
            <a:r>
              <a:rPr lang="nl-NL" sz="1800">
                <a:latin typeface="FlandersArtSans-Regular"/>
                <a:ea typeface="+mn-lt"/>
                <a:cs typeface="+mn-lt"/>
                <a:hlinkClick r:id="rId2"/>
              </a:rPr>
              <a:t>.vlaanderen@vlaanderen.be</a:t>
            </a:r>
            <a:endParaRPr lang="nl-NL" sz="1800">
              <a:latin typeface="FlandersArtSans-Regular"/>
              <a:ea typeface="+mn-lt"/>
              <a:cs typeface="+mn-lt"/>
            </a:endParaRPr>
          </a:p>
          <a:p>
            <a:pPr algn="ctr"/>
            <a:endParaRPr lang="nl-NL" sz="1800">
              <a:latin typeface="FlandersArtSans-Regular"/>
              <a:ea typeface="+mn-lt"/>
              <a:cs typeface="+mn-lt"/>
            </a:endParaRPr>
          </a:p>
          <a:p>
            <a:pPr algn="ctr"/>
            <a:r>
              <a:rPr lang="en-US" i="1" err="1">
                <a:solidFill>
                  <a:schemeClr val="tx1"/>
                </a:solidFill>
              </a:rPr>
              <a:t>Vermeld</a:t>
            </a:r>
            <a:r>
              <a:rPr lang="en-US" i="1">
                <a:solidFill>
                  <a:schemeClr val="tx1"/>
                </a:solidFill>
              </a:rPr>
              <a:t> het OSLO-</a:t>
            </a:r>
            <a:r>
              <a:rPr lang="en-US" i="1" err="1">
                <a:solidFill>
                  <a:schemeClr val="tx1"/>
                </a:solidFill>
              </a:rPr>
              <a:t>thema</a:t>
            </a:r>
            <a:r>
              <a:rPr lang="en-US" i="1">
                <a:solidFill>
                  <a:schemeClr val="tx1"/>
                </a:solidFill>
              </a:rPr>
              <a:t>: </a:t>
            </a:r>
            <a:r>
              <a:rPr lang="en-US" i="1" err="1">
                <a:solidFill>
                  <a:schemeClr val="tx1"/>
                </a:solidFill>
              </a:rPr>
              <a:t>GeoDCAT</a:t>
            </a:r>
            <a:r>
              <a:rPr lang="en-US" i="1">
                <a:solidFill>
                  <a:schemeClr val="tx1"/>
                </a:solidFill>
              </a:rPr>
              <a:t>-AP VL 2.0</a:t>
            </a:r>
            <a:endParaRPr lang="en-US" i="1">
              <a:solidFill>
                <a:schemeClr val="tx1"/>
              </a:solidFill>
              <a:latin typeface="Calibri Light"/>
              <a:ea typeface="+mn-lt"/>
              <a:cs typeface="+mn-lt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681CBE6-6CB0-48D1-BDE5-9F5044B8DE4F}"/>
              </a:ext>
            </a:extLst>
          </p:cNvPr>
          <p:cNvSpPr/>
          <p:nvPr/>
        </p:nvSpPr>
        <p:spPr>
          <a:xfrm>
            <a:off x="6601710" y="1869716"/>
            <a:ext cx="4621288" cy="3477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nl-NL">
              <a:ea typeface="+mn-lt"/>
              <a:cs typeface="+mn-lt"/>
            </a:endParaRPr>
          </a:p>
          <a:p>
            <a:pPr algn="ctr"/>
            <a:endParaRPr lang="nl-NL">
              <a:ea typeface="+mn-lt"/>
              <a:cs typeface="+mn-lt"/>
            </a:endParaRPr>
          </a:p>
          <a:p>
            <a:pPr algn="ctr"/>
            <a:endParaRPr lang="nl-NL" sz="1800">
              <a:solidFill>
                <a:schemeClr val="bg1"/>
              </a:solidFill>
              <a:latin typeface="FlandersArtSans-Regular"/>
            </a:endParaRPr>
          </a:p>
          <a:p>
            <a:pPr algn="ctr"/>
            <a:endParaRPr lang="nl-NL" sz="1800">
              <a:solidFill>
                <a:schemeClr val="bg1"/>
              </a:solidFill>
              <a:latin typeface="FlandersArtSans-Regular"/>
            </a:endParaRPr>
          </a:p>
          <a:p>
            <a:pPr algn="ctr"/>
            <a:endParaRPr lang="nl-NL" sz="1800">
              <a:solidFill>
                <a:schemeClr val="bg1"/>
              </a:solidFill>
              <a:latin typeface="FlandersArtSans-Regular"/>
            </a:endParaRPr>
          </a:p>
          <a:p>
            <a:pPr algn="ctr"/>
            <a:r>
              <a:rPr lang="nl-NL" sz="1800">
                <a:solidFill>
                  <a:schemeClr val="bg1"/>
                </a:solidFill>
                <a:latin typeface="FlandersArtSans-Regular"/>
              </a:rPr>
              <a:t>Feedback kan gegeven worden via GitHub op onderstaande link:</a:t>
            </a:r>
            <a:endParaRPr lang="nl-NL" sz="1800">
              <a:solidFill>
                <a:schemeClr val="bg1"/>
              </a:solidFill>
              <a:latin typeface="FlandersArtSans-Regular"/>
              <a:ea typeface="+mn-lt"/>
              <a:cs typeface="+mn-lt"/>
            </a:endParaRPr>
          </a:p>
          <a:p>
            <a:pPr algn="ctr"/>
            <a:endParaRPr lang="nl-NL" sz="1800">
              <a:solidFill>
                <a:schemeClr val="bg1"/>
              </a:solidFill>
              <a:latin typeface="FlandersArtSans-Regular"/>
              <a:ea typeface="+mn-lt"/>
              <a:cs typeface="+mn-lt"/>
            </a:endParaRPr>
          </a:p>
          <a:p>
            <a:pPr algn="ctr"/>
            <a:r>
              <a:rPr lang="nl-NL">
                <a:ea typeface="+mn-lt"/>
                <a:cs typeface="+mn-lt"/>
              </a:rPr>
              <a:t>https://github.com/Informatievlaanderen/OSLOthema-GEODCATAPVlaanderen/issues</a:t>
            </a:r>
            <a:endParaRPr lang="nl-NL"/>
          </a:p>
        </p:txBody>
      </p:sp>
      <p:sp>
        <p:nvSpPr>
          <p:cNvPr id="12" name="Explosie: 8 punten 11">
            <a:extLst>
              <a:ext uri="{FF2B5EF4-FFF2-40B4-BE49-F238E27FC236}">
                <a16:creationId xmlns:a16="http://schemas.microsoft.com/office/drawing/2014/main" id="{75AE4EB8-A962-4205-827E-02EFD1AD5DF2}"/>
              </a:ext>
            </a:extLst>
          </p:cNvPr>
          <p:cNvSpPr/>
          <p:nvPr/>
        </p:nvSpPr>
        <p:spPr>
          <a:xfrm>
            <a:off x="5637901" y="440486"/>
            <a:ext cx="3565583" cy="2587923"/>
          </a:xfrm>
          <a:prstGeom prst="irregularSeal1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>
                <a:solidFill>
                  <a:schemeClr val="tx1"/>
                </a:solidFill>
                <a:cs typeface="Arial"/>
              </a:rPr>
              <a:t>Iedereen mag feedback indienen</a:t>
            </a:r>
          </a:p>
        </p:txBody>
      </p:sp>
      <p:pic>
        <p:nvPicPr>
          <p:cNvPr id="13" name="Graphic 7">
            <a:extLst>
              <a:ext uri="{FF2B5EF4-FFF2-40B4-BE49-F238E27FC236}">
                <a16:creationId xmlns:a16="http://schemas.microsoft.com/office/drawing/2014/main" id="{91FB2F7B-18C3-453E-A079-B84ED7AA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451902" y="2161244"/>
            <a:ext cx="883673" cy="1073719"/>
          </a:xfrm>
          <a:prstGeom prst="rect">
            <a:avLst/>
          </a:prstGeom>
        </p:spPr>
      </p:pic>
      <p:pic>
        <p:nvPicPr>
          <p:cNvPr id="14" name="Afbeelding 13" descr="Afbeelding met tekening&#10;&#10;Automatisch gegenereerde beschrijving">
            <a:extLst>
              <a:ext uri="{FF2B5EF4-FFF2-40B4-BE49-F238E27FC236}">
                <a16:creationId xmlns:a16="http://schemas.microsoft.com/office/drawing/2014/main" id="{4646CAEE-9EC1-476F-B62C-281E7B1E6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320" y="2315284"/>
            <a:ext cx="1487510" cy="63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9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600" b="1">
                <a:latin typeface="Calibri"/>
              </a:rPr>
              <a:t>Terugvinden documentatie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11282363" y="6559550"/>
            <a:ext cx="909637" cy="2603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nl-BE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92</a:t>
            </a:fld>
            <a:endParaRPr kumimoji="0" lang="nl-B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Afbeelding 4" descr="Afbeelding met tekst, apparatuur&#10;&#10;Automatisch gegenereerde beschrijving">
            <a:extLst>
              <a:ext uri="{FF2B5EF4-FFF2-40B4-BE49-F238E27FC236}">
                <a16:creationId xmlns:a16="http://schemas.microsoft.com/office/drawing/2014/main" id="{1F9BB789-55A6-4F27-A57E-9276FBC91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76" y="3977184"/>
            <a:ext cx="1927538" cy="1994564"/>
          </a:xfrm>
          <a:prstGeom prst="rect">
            <a:avLst/>
          </a:prstGeom>
        </p:spPr>
      </p:pic>
      <p:pic>
        <p:nvPicPr>
          <p:cNvPr id="9" name="Afbeelding 9">
            <a:extLst>
              <a:ext uri="{FF2B5EF4-FFF2-40B4-BE49-F238E27FC236}">
                <a16:creationId xmlns:a16="http://schemas.microsoft.com/office/drawing/2014/main" id="{602DD5C4-99A1-4C3C-8420-BCEFCD81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64" y="3884456"/>
            <a:ext cx="2072694" cy="2104891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F1E0EC26-15B6-4333-A2B7-F69F52D51307}"/>
              </a:ext>
            </a:extLst>
          </p:cNvPr>
          <p:cNvGrpSpPr/>
          <p:nvPr/>
        </p:nvGrpSpPr>
        <p:grpSpPr>
          <a:xfrm>
            <a:off x="839273" y="3884052"/>
            <a:ext cx="1923244" cy="2101303"/>
            <a:chOff x="1043189" y="3132784"/>
            <a:chExt cx="2867694" cy="3163810"/>
          </a:xfrm>
        </p:grpSpPr>
        <p:pic>
          <p:nvPicPr>
            <p:cNvPr id="8" name="Afbeelding 8" descr="Afbeelding met tekening&#10;&#10;Automatisch gegenereerde beschrijving">
              <a:extLst>
                <a:ext uri="{FF2B5EF4-FFF2-40B4-BE49-F238E27FC236}">
                  <a16:creationId xmlns:a16="http://schemas.microsoft.com/office/drawing/2014/main" id="{156D6A2E-542D-46EC-A416-01B4EF350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3047" r="30980" b="275"/>
            <a:stretch/>
          </p:blipFill>
          <p:spPr>
            <a:xfrm>
              <a:off x="1043189" y="3248695"/>
              <a:ext cx="2741208" cy="3047899"/>
            </a:xfrm>
            <a:prstGeom prst="rect">
              <a:avLst/>
            </a:prstGeom>
          </p:spPr>
        </p:pic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11A54E3-2D5F-4181-ADAB-4AA5FC2155A4}"/>
                </a:ext>
              </a:extLst>
            </p:cNvPr>
            <p:cNvSpPr/>
            <p:nvPr/>
          </p:nvSpPr>
          <p:spPr>
            <a:xfrm>
              <a:off x="3599644" y="3132784"/>
              <a:ext cx="311239" cy="225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nl-NL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3" name="Google Shape;717;p60">
            <a:extLst>
              <a:ext uri="{FF2B5EF4-FFF2-40B4-BE49-F238E27FC236}">
                <a16:creationId xmlns:a16="http://schemas.microsoft.com/office/drawing/2014/main" id="{92809BB9-95E2-4505-BF1E-FBD5BB0E8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199" y="1411050"/>
            <a:ext cx="10931700" cy="199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nl-BE" sz="3200">
                <a:latin typeface="Calibri Light"/>
                <a:cs typeface="Calibri Light"/>
                <a:hlinkClick r:id="rId5"/>
              </a:rPr>
              <a:t>https://data.vlaanderen.be/doc/applicatieprofiel/GEODCAT-AP-VL/ontwerpstandaard/2021-10-21/</a:t>
            </a:r>
            <a:r>
              <a:rPr lang="nl-BE" sz="3200">
                <a:latin typeface="Calibri Light"/>
                <a:cs typeface="Calibri Light"/>
              </a:rPr>
              <a:t> 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2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0B0ED-F246-4E06-98F2-CD77E808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cs typeface="Calibri"/>
              </a:rPr>
              <a:t>Bedankt voor jullie deelname!</a:t>
            </a:r>
            <a:endParaRPr lang="nl-NL"/>
          </a:p>
        </p:txBody>
      </p:sp>
      <p:pic>
        <p:nvPicPr>
          <p:cNvPr id="7" name="Afbeelding 7" descr="Afbeelding met tafel&#10;&#10;Automatisch gegenereerde beschrijving">
            <a:extLst>
              <a:ext uri="{FF2B5EF4-FFF2-40B4-BE49-F238E27FC236}">
                <a16:creationId xmlns:a16="http://schemas.microsoft.com/office/drawing/2014/main" id="{829BAEBB-87CD-44B1-AF75-309F6CC6E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105" y="2603416"/>
            <a:ext cx="5635789" cy="4297862"/>
          </a:xfr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8AA9992-0D69-4259-896B-DD89C1C17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DB2B63E-0BD7-4132-9B60-57C3A961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93</a:t>
            </a:fld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68211C0F-6CFE-4E5C-BB2B-1430923838DB}"/>
              </a:ext>
            </a:extLst>
          </p:cNvPr>
          <p:cNvSpPr txBox="1">
            <a:spLocks/>
          </p:cNvSpPr>
          <p:nvPr/>
        </p:nvSpPr>
        <p:spPr>
          <a:xfrm>
            <a:off x="838200" y="1291614"/>
            <a:ext cx="10524460" cy="4885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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p"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n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SzPct val="60000"/>
              <a:buFont typeface="Wingdings" panose="05000000000000000000" pitchFamily="2" charset="2"/>
              <a:buChar char=""/>
              <a:defRPr sz="16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>
                <a:cs typeface="Calibri Light"/>
              </a:rPr>
              <a:t>Als deelnemer aan de werkgroep wordt je meegenomen als "</a:t>
            </a:r>
            <a:r>
              <a:rPr lang="nl-NL" sz="2000" b="1">
                <a:cs typeface="Calibri Light"/>
              </a:rPr>
              <a:t>Medewerker</a:t>
            </a:r>
            <a:r>
              <a:rPr lang="nl-NL" sz="2000">
                <a:cs typeface="Calibri Light"/>
              </a:rPr>
              <a:t>" aan de standaard op de pagina van de specificatie. Reageer in de chat indien je </a:t>
            </a:r>
            <a:r>
              <a:rPr lang="nl-NL" sz="2000" b="1" u="sng">
                <a:cs typeface="Calibri Light"/>
              </a:rPr>
              <a:t>niet mee</a:t>
            </a:r>
            <a:r>
              <a:rPr lang="nl-NL" sz="2000">
                <a:cs typeface="Calibri Light"/>
              </a:rPr>
              <a:t> wil opgenomen worden.</a:t>
            </a:r>
          </a:p>
          <a:p>
            <a:pPr marL="457200" indent="-457200">
              <a:buFontTx/>
              <a:buChar char="-"/>
            </a:pPr>
            <a:endParaRPr lang="nl-NL">
              <a:cs typeface="Calibri Light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AFAC759-1D60-4F18-AC83-590E3E5EB373}"/>
              </a:ext>
            </a:extLst>
          </p:cNvPr>
          <p:cNvSpPr/>
          <p:nvPr/>
        </p:nvSpPr>
        <p:spPr>
          <a:xfrm>
            <a:off x="4043914" y="6141602"/>
            <a:ext cx="2303721" cy="82402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367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3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nl-BE" sz="8000" b="1">
                <a:latin typeface="FlandersArtSerif-Bold" panose="00000800000000000000" pitchFamily="2" charset="0"/>
                <a:sym typeface="Arial"/>
              </a:rPr>
              <a:t>Bedankt!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913C1F66-DA08-4D27-8044-475E332A7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90" y="-233916"/>
            <a:ext cx="10425089" cy="72640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2BE7E-D36D-4774-A717-3D0878FF9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E90CE-B146-43DF-962B-3F89BB2E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dirty="0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657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BE">
                <a:latin typeface="Calibri"/>
                <a:cs typeface="Calibri"/>
              </a:rPr>
              <a:t>BIJLAGE</a:t>
            </a:r>
          </a:p>
          <a:p>
            <a:r>
              <a:rPr lang="nl-BE">
                <a:latin typeface="Calibri"/>
                <a:cs typeface="Calibri"/>
              </a:rPr>
              <a:t>Te behandelen Topics voor webinar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Digitaal Vlaanderen \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7F3F3A8-4FB8-4653-A5C6-21F3C32657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62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Topic 12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>
                <a:latin typeface="Calibri"/>
                <a:cs typeface="Calibri"/>
              </a:rPr>
              <a:t>Bewerkingen (</a:t>
            </a:r>
            <a:r>
              <a:rPr lang="nl-BE" err="1">
                <a:latin typeface="Calibri"/>
                <a:cs typeface="Calibri"/>
              </a:rPr>
              <a:t>Lineage</a:t>
            </a:r>
            <a:r>
              <a:rPr lang="nl-BE">
                <a:latin typeface="Calibri"/>
                <a:cs typeface="Calibri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41913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5F5F1-8F9D-4808-A940-54CEC03C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cs typeface="Calibri"/>
              </a:rPr>
              <a:t>Lineage</a:t>
            </a:r>
            <a:r>
              <a:rPr lang="nl-NL">
                <a:cs typeface="Calibri"/>
              </a:rPr>
              <a:t> / ontstaansgeschiedenis 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89CD62-2C73-4F35-A30A-C3330794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9101"/>
            <a:ext cx="10515600" cy="461377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" lvl="1" indent="0">
              <a:buNone/>
            </a:pPr>
            <a:r>
              <a:rPr lang="nl-NL">
                <a:ea typeface="+mn-lt"/>
                <a:cs typeface="+mn-lt"/>
              </a:rPr>
              <a:t>ISO </a:t>
            </a:r>
            <a:r>
              <a:rPr lang="nl-NL" err="1">
                <a:ea typeface="+mn-lt"/>
                <a:cs typeface="+mn-lt"/>
              </a:rPr>
              <a:t>gmd:lineage</a:t>
            </a:r>
            <a:r>
              <a:rPr lang="nl-NL">
                <a:ea typeface="+mn-lt"/>
                <a:cs typeface="+mn-lt"/>
              </a:rPr>
              <a:t> is een opeenvolging van 'bewerkingen' (</a:t>
            </a:r>
            <a:r>
              <a:rPr lang="nl-NL" err="1">
                <a:ea typeface="+mn-lt"/>
                <a:cs typeface="+mn-lt"/>
              </a:rPr>
              <a:t>gmd:LI_Lineage</a:t>
            </a:r>
            <a:r>
              <a:rPr lang="nl-NL">
                <a:ea typeface="+mn-lt"/>
                <a:cs typeface="+mn-lt"/>
              </a:rPr>
              <a:t>/</a:t>
            </a:r>
            <a:r>
              <a:rPr lang="nl-NL" err="1">
                <a:ea typeface="+mn-lt"/>
                <a:cs typeface="+mn-lt"/>
              </a:rPr>
              <a:t>gmd:statement</a:t>
            </a:r>
            <a:r>
              <a:rPr lang="nl-NL">
                <a:ea typeface="+mn-lt"/>
                <a:cs typeface="+mn-lt"/>
              </a:rPr>
              <a:t>)</a:t>
            </a:r>
          </a:p>
          <a:p>
            <a:pPr marL="45720" lvl="1" indent="0"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None/>
            </a:pPr>
            <a:r>
              <a:rPr lang="nl-NL">
                <a:ea typeface="+mn-lt"/>
                <a:cs typeface="+mn-lt"/>
              </a:rPr>
              <a:t>Uitdaging: </a:t>
            </a:r>
          </a:p>
          <a:p>
            <a:pPr lvl="1"/>
            <a:r>
              <a:rPr lang="nl-NL">
                <a:ea typeface="+mn-lt"/>
                <a:cs typeface="+mn-lt"/>
              </a:rPr>
              <a:t>RDF kent geen volgorde, XML heeft een natuurlijke volgorde.</a:t>
            </a:r>
          </a:p>
          <a:p>
            <a:pPr lvl="1"/>
            <a:r>
              <a:rPr lang="nl-NL">
                <a:ea typeface="+mn-lt"/>
                <a:cs typeface="+mn-lt"/>
              </a:rPr>
              <a:t>Niche versus bredere toepassing?</a:t>
            </a:r>
          </a:p>
          <a:p>
            <a:pPr marL="45720" lvl="1" indent="0"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None/>
            </a:pPr>
            <a:r>
              <a:rPr lang="nl-NL">
                <a:ea typeface="+mn-lt"/>
                <a:cs typeface="+mn-lt"/>
              </a:rPr>
              <a:t>Voorstel:</a:t>
            </a:r>
          </a:p>
          <a:p>
            <a:pPr marL="45720" lvl="1" indent="0">
              <a:buNone/>
            </a:pPr>
            <a:r>
              <a:rPr lang="nl-NL">
                <a:ea typeface="+mn-lt"/>
                <a:cs typeface="+mn-lt"/>
              </a:rPr>
              <a:t>I.p.v. een complexe </a:t>
            </a:r>
            <a:r>
              <a:rPr lang="nl-NL" err="1">
                <a:ea typeface="+mn-lt"/>
                <a:cs typeface="+mn-lt"/>
              </a:rPr>
              <a:t>machineleesbare</a:t>
            </a:r>
            <a:r>
              <a:rPr lang="nl-NL">
                <a:ea typeface="+mn-lt"/>
                <a:cs typeface="+mn-lt"/>
              </a:rPr>
              <a:t> versie te maken (lijst van statements) verwijzen naar een pagina met de </a:t>
            </a:r>
            <a:r>
              <a:rPr lang="nl-NL" err="1">
                <a:ea typeface="+mn-lt"/>
                <a:cs typeface="+mn-lt"/>
              </a:rPr>
              <a:t>lineage</a:t>
            </a:r>
            <a:r>
              <a:rPr lang="nl-NL">
                <a:ea typeface="+mn-lt"/>
                <a:cs typeface="+mn-lt"/>
              </a:rPr>
              <a:t> informatie. </a:t>
            </a:r>
          </a:p>
          <a:p>
            <a:pPr marL="45720" lvl="1" indent="0">
              <a:buNone/>
            </a:pPr>
            <a:endParaRPr lang="nl-NL">
              <a:ea typeface="+mn-lt"/>
              <a:cs typeface="+mn-lt"/>
            </a:endParaRPr>
          </a:p>
          <a:p>
            <a:pPr marL="45720" lvl="1" indent="0">
              <a:buNone/>
            </a:pPr>
            <a:r>
              <a:rPr lang="nl-NL">
                <a:ea typeface="+mn-lt"/>
                <a:cs typeface="+mn-lt"/>
              </a:rPr>
              <a:t>Dus: indien er een </a:t>
            </a:r>
            <a:r>
              <a:rPr lang="nl-NL" err="1">
                <a:ea typeface="+mn-lt"/>
                <a:cs typeface="+mn-lt"/>
              </a:rPr>
              <a:t>gmd:lineage</a:t>
            </a:r>
            <a:r>
              <a:rPr lang="nl-NL">
                <a:ea typeface="+mn-lt"/>
                <a:cs typeface="+mn-lt"/>
              </a:rPr>
              <a:t> statement aanwezig is, verwijzen naar een specifieke pagina met enkel de </a:t>
            </a:r>
            <a:r>
              <a:rPr lang="nl-NL" err="1">
                <a:ea typeface="+mn-lt"/>
                <a:cs typeface="+mn-lt"/>
              </a:rPr>
              <a:t>lineage</a:t>
            </a:r>
            <a:r>
              <a:rPr lang="nl-NL">
                <a:ea typeface="+mn-lt"/>
                <a:cs typeface="+mn-lt"/>
              </a:rPr>
              <a:t>-informatie gestructureerd volgens ISO/XML als </a:t>
            </a:r>
            <a:r>
              <a:rPr lang="nl-NL" err="1">
                <a:ea typeface="+mn-lt"/>
                <a:cs typeface="+mn-lt"/>
              </a:rPr>
              <a:t>dct:provenance</a:t>
            </a:r>
            <a:r>
              <a:rPr lang="nl-NL">
                <a:ea typeface="+mn-lt"/>
                <a:cs typeface="+mn-lt"/>
              </a:rPr>
              <a:t>.</a:t>
            </a:r>
          </a:p>
          <a:p>
            <a:pPr marL="45720" lvl="1" indent="0">
              <a:buNone/>
            </a:pPr>
            <a:endParaRPr lang="nl-NL">
              <a:ea typeface="+mn-lt"/>
              <a:cs typeface="+mn-lt"/>
            </a:endParaRPr>
          </a:p>
          <a:p>
            <a:pPr lvl="1">
              <a:buClr>
                <a:srgbClr val="373636"/>
              </a:buClr>
              <a:buFont typeface="Wingdings" panose="05000000000000000000" pitchFamily="2" charset="2"/>
              <a:buChar char="•"/>
            </a:pPr>
            <a:endParaRPr lang="nl-NL">
              <a:ea typeface="+mn-lt"/>
              <a:cs typeface="+mn-lt"/>
            </a:endParaRPr>
          </a:p>
          <a:p>
            <a:pPr lvl="1">
              <a:buClr>
                <a:srgbClr val="373636"/>
              </a:buClr>
              <a:buFont typeface="Wingdings" panose="05000000000000000000" pitchFamily="2" charset="2"/>
              <a:buChar char="•"/>
            </a:pPr>
            <a:endParaRPr lang="nl-NL">
              <a:ea typeface="+mn-lt"/>
              <a:cs typeface="+mn-lt"/>
            </a:endParaRPr>
          </a:p>
          <a:p>
            <a:pPr lvl="1">
              <a:buClr>
                <a:srgbClr val="373636"/>
              </a:buClr>
              <a:buFont typeface="Wingdings" panose="05000000000000000000" pitchFamily="2" charset="2"/>
              <a:buChar char="•"/>
            </a:pPr>
            <a:endParaRPr lang="nl-NL">
              <a:ea typeface="+mn-lt"/>
              <a:cs typeface="+mn-lt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CB46481-6BEF-4AD7-AED1-C0F510B3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C51ED4C-6C63-4792-ACD3-1D09AE46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98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4ACC4A0-0F56-4D8C-98A9-2E51750625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08588-5B9E-4B03-B2D1-638F04E06662}"/>
              </a:ext>
            </a:extLst>
          </p:cNvPr>
          <p:cNvSpPr txBox="1"/>
          <p:nvPr/>
        </p:nvSpPr>
        <p:spPr>
          <a:xfrm>
            <a:off x="838200" y="6308209"/>
            <a:ext cx="757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B6.12 - https://semiceu.github.io/GeoDCAT-AP/releases/2.0.0/#lineage---lineage</a:t>
            </a:r>
          </a:p>
        </p:txBody>
      </p:sp>
    </p:spTree>
    <p:extLst>
      <p:ext uri="{BB962C8B-B14F-4D97-AF65-F5344CB8AC3E}">
        <p14:creationId xmlns:p14="http://schemas.microsoft.com/office/powerpoint/2010/main" val="29587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895FBB-F222-480D-B146-BC7F0B3AB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>
                <a:latin typeface="Calibri"/>
                <a:cs typeface="Calibri"/>
              </a:rPr>
              <a:t>Topic 13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D50327-69F8-4DD5-99D4-7C977025D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err="1">
                <a:latin typeface="Calibri"/>
                <a:cs typeface="Calibri"/>
              </a:rPr>
              <a:t>Spatial</a:t>
            </a:r>
            <a:r>
              <a:rPr lang="nl-BE">
                <a:latin typeface="Calibri"/>
                <a:cs typeface="Calibri"/>
              </a:rPr>
              <a:t> </a:t>
            </a:r>
            <a:r>
              <a:rPr lang="nl-BE" err="1">
                <a:latin typeface="Calibri"/>
                <a:cs typeface="Calibri"/>
              </a:rPr>
              <a:t>Representation</a:t>
            </a:r>
            <a:r>
              <a:rPr lang="nl-BE">
                <a:latin typeface="Calibri"/>
                <a:cs typeface="Calibri"/>
              </a:rPr>
              <a:t>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F346D-D717-4F2A-BFB9-6997593ED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28250" y="6475413"/>
            <a:ext cx="206375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>
                <a:ln>
                  <a:noFill/>
                </a:ln>
                <a:solidFill>
                  <a:srgbClr val="373636">
                    <a:tint val="7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Digitaal Vlaanderen \</a:t>
            </a:r>
          </a:p>
        </p:txBody>
      </p:sp>
    </p:spTree>
    <p:extLst>
      <p:ext uri="{BB962C8B-B14F-4D97-AF65-F5344CB8AC3E}">
        <p14:creationId xmlns:p14="http://schemas.microsoft.com/office/powerpoint/2010/main" val="35050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Aangepast 1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3C96BE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abloon_Presentatie_Digitaal Vlaanderen.potx" id="{3F845356-B4EB-42E8-A60A-07E6132131B7}" vid="{CE6CF235-652A-42F6-BE15-832C67C5DA83}"/>
    </a:ext>
  </a:extLst>
</a:theme>
</file>

<file path=ppt/theme/theme2.xml><?xml version="1.0" encoding="utf-8"?>
<a:theme xmlns:a="http://schemas.openxmlformats.org/drawingml/2006/main" name="1_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22C777EE-A4E8-4332-9C50-49DBA651FA8B}" vid="{9C2A195E-D234-4E30-B897-C5EE5AF9C52D}"/>
    </a:ext>
  </a:extLst>
</a:theme>
</file>

<file path=ppt/theme/theme3.xml><?xml version="1.0" encoding="utf-8"?>
<a:theme xmlns:a="http://schemas.openxmlformats.org/drawingml/2006/main" name="3_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Kantoorthema">
  <a:themeElements>
    <a:clrScheme name="Aangepast 1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3C96BE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abloon_Presentatie_Digitaal Vlaanderen" id="{CAA0FECA-A0EA-4707-88F7-3C06D66CF16A}" vid="{C0B6E034-2E29-4085-9DFA-2CD64EBCDC12}"/>
    </a:ext>
  </a:extLst>
</a:theme>
</file>

<file path=ppt/theme/theme5.xml><?xml version="1.0" encoding="utf-8"?>
<a:theme xmlns:a="http://schemas.openxmlformats.org/drawingml/2006/main" name="2_Kantoorthema">
  <a:themeElements>
    <a:clrScheme name="Aangepast 1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3C96BE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abloon_Presentatie_Digitaal Vlaanderen.potx" id="{3F845356-B4EB-42E8-A60A-07E6132131B7}" vid="{CE6CF235-652A-42F6-BE15-832C67C5DA83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bd5de4e-6ecd-4522-a9f4-1c24c7648312">
      <UserInfo>
        <DisplayName>Schmitt Benjamien</DisplayName>
        <AccountId>3603</AccountId>
        <AccountType/>
      </UserInfo>
      <UserInfo>
        <DisplayName>Cobbaert Gerda</DisplayName>
        <AccountId>3738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C89EC373650C4DB573145C2186CFD2" ma:contentTypeVersion="11" ma:contentTypeDescription="Een nieuw document maken." ma:contentTypeScope="" ma:versionID="d6fe930dbd0403df5007eacb2721a75b">
  <xsd:schema xmlns:xsd="http://www.w3.org/2001/XMLSchema" xmlns:xs="http://www.w3.org/2001/XMLSchema" xmlns:p="http://schemas.microsoft.com/office/2006/metadata/properties" xmlns:ns2="abd5de4e-6ecd-4522-a9f4-1c24c7648312" xmlns:ns3="637dcf72-3a50-4652-8339-708427698ad4" targetNamespace="http://schemas.microsoft.com/office/2006/metadata/properties" ma:root="true" ma:fieldsID="34770027dbcd6c248739698cb337b1b3" ns2:_="" ns3:_="">
    <xsd:import namespace="abd5de4e-6ecd-4522-a9f4-1c24c7648312"/>
    <xsd:import namespace="637dcf72-3a50-4652-8339-708427698ad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7dcf72-3a50-4652-8339-708427698a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275AA2-3ACA-48E4-8347-7FCB06BDD91E}">
  <ds:schemaRefs>
    <ds:schemaRef ds:uri="abd5de4e-6ecd-4522-a9f4-1c24c7648312"/>
    <ds:schemaRef ds:uri="http://purl.org/dc/terms/"/>
    <ds:schemaRef ds:uri="637dcf72-3a50-4652-8339-708427698ad4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8EBEB1F-CE0E-47A8-9D39-9EA08A48E12F}">
  <ds:schemaRefs>
    <ds:schemaRef ds:uri="637dcf72-3a50-4652-8339-708427698ad4"/>
    <ds:schemaRef ds:uri="abd5de4e-6ecd-4522-a9f4-1c24c76483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BB419E4-26F8-4A64-AEC3-82A853FAFF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6332</Words>
  <Application>Microsoft Office PowerPoint</Application>
  <PresentationFormat>Widescreen</PresentationFormat>
  <Paragraphs>1309</Paragraphs>
  <Slides>113</Slides>
  <Notes>12</Notes>
  <HiddenSlides>3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113</vt:i4>
      </vt:variant>
    </vt:vector>
  </HeadingPairs>
  <TitlesOfParts>
    <vt:vector size="132" baseType="lpstr">
      <vt:lpstr>Arial</vt:lpstr>
      <vt:lpstr>Arial,Sans-Serif</vt:lpstr>
      <vt:lpstr>Calibri</vt:lpstr>
      <vt:lpstr>Calibri Light</vt:lpstr>
      <vt:lpstr>Courier New</vt:lpstr>
      <vt:lpstr>Flanders Art Sans</vt:lpstr>
      <vt:lpstr>FlandersArtSans-Bold</vt:lpstr>
      <vt:lpstr>FlandersArtSans-Light</vt:lpstr>
      <vt:lpstr>FlandersArtSans-Regular</vt:lpstr>
      <vt:lpstr>FlandersArtSerif-Bold</vt:lpstr>
      <vt:lpstr>Helvetica Neue</vt:lpstr>
      <vt:lpstr>Noto Sans Symbols</vt:lpstr>
      <vt:lpstr>Rockwell</vt:lpstr>
      <vt:lpstr>Wingdings</vt:lpstr>
      <vt:lpstr>Kantoorthema</vt:lpstr>
      <vt:lpstr>1_Office Theme</vt:lpstr>
      <vt:lpstr>3_Office Theme</vt:lpstr>
      <vt:lpstr>1_Kantoorthema</vt:lpstr>
      <vt:lpstr>2_Kantoorthema</vt:lpstr>
      <vt:lpstr>OSLO GeoDCAT AP VL 2.0 ​ Welkom! We starten om 9u05.  Vrijdag 17 december 2021 Webinar 3 – Microsoft Teams</vt:lpstr>
      <vt:lpstr>Agenda</vt:lpstr>
      <vt:lpstr>Huisregels</vt:lpstr>
      <vt:lpstr>Ronde van de tafel</vt:lpstr>
      <vt:lpstr>Doel van het traject GeoDCAT-AP VL 2.0</vt:lpstr>
      <vt:lpstr>Motivatie: Overzicht</vt:lpstr>
      <vt:lpstr>PowerPoint Presentation</vt:lpstr>
      <vt:lpstr>Trajectverloop OSLO GeoDCAT-AP VL 2.0  </vt:lpstr>
      <vt:lpstr>Procedure OSLO GeoDCAT-AP VL 2.0  </vt:lpstr>
      <vt:lpstr>Inhoudelijke agenda webinar  </vt:lpstr>
      <vt:lpstr>PowerPoint Presentation</vt:lpstr>
      <vt:lpstr>Principes waarop basis voorstel is gebouwd</vt:lpstr>
      <vt:lpstr>Principes waarop basis voorstel is gebouwd</vt:lpstr>
      <vt:lpstr>Principes waarop basis voorstel is gebouwd</vt:lpstr>
      <vt:lpstr>Principes waarop basis voorstel is gebouwd</vt:lpstr>
      <vt:lpstr>PowerPoint Presentation</vt:lpstr>
      <vt:lpstr>Toegankelijkheid</vt:lpstr>
      <vt:lpstr>Toegankelijkheid</vt:lpstr>
      <vt:lpstr>Toegankelijkheid</vt:lpstr>
      <vt:lpstr>PowerPoint Presentation</vt:lpstr>
      <vt:lpstr>Identificatie Distributies</vt:lpstr>
      <vt:lpstr>Mapping regels (recap)</vt:lpstr>
      <vt:lpstr>Mapping regels (recap)</vt:lpstr>
      <vt:lpstr>Mapping regels (recap)</vt:lpstr>
      <vt:lpstr>Mapping regels (recap)</vt:lpstr>
      <vt:lpstr>Bijkomende identificatie Distributies</vt:lpstr>
      <vt:lpstr>Bijkomende identificatie Distributies</vt:lpstr>
      <vt:lpstr>Bijkomende identificatie Distributies</vt:lpstr>
      <vt:lpstr>Bijkomende identificatie Distributies</vt:lpstr>
      <vt:lpstr>PowerPoint Presentation</vt:lpstr>
      <vt:lpstr>Conform met standaarden</vt:lpstr>
      <vt:lpstr>Conform met standaarden</vt:lpstr>
      <vt:lpstr>Conform met standaarden</vt:lpstr>
      <vt:lpstr>Conform met standaarden</vt:lpstr>
      <vt:lpstr>Conform met standaarden</vt:lpstr>
      <vt:lpstr>Conform met standaarden</vt:lpstr>
      <vt:lpstr>Conform met standaarden</vt:lpstr>
      <vt:lpstr>Conform met standaarden</vt:lpstr>
      <vt:lpstr>Informatie over Standaarden</vt:lpstr>
      <vt:lpstr>Nieuwe codelijst Dataservice Protocol</vt:lpstr>
      <vt:lpstr>PowerPoint Presentation</vt:lpstr>
      <vt:lpstr>CoördinatenReferentieSysteem (CRS)</vt:lpstr>
      <vt:lpstr>Coordinaten Referentie Systeem </vt:lpstr>
      <vt:lpstr>Conform met standaarden</vt:lpstr>
      <vt:lpstr>PowerPoint Presentation</vt:lpstr>
      <vt:lpstr>PowerPoint Presentation</vt:lpstr>
      <vt:lpstr>Identificatoren </vt:lpstr>
      <vt:lpstr>Identificatoren </vt:lpstr>
      <vt:lpstr>Identificatoren </vt:lpstr>
      <vt:lpstr>Identificatoren: ontwerpprincipes </vt:lpstr>
      <vt:lpstr>Identificatoren: ontwerpprincipes </vt:lpstr>
      <vt:lpstr>Identificatoren: ontwerpprincipes </vt:lpstr>
      <vt:lpstr>Identificatoren in metadata DCAT</vt:lpstr>
      <vt:lpstr>Uitdagingen</vt:lpstr>
      <vt:lpstr>Harvestingsproces in detail</vt:lpstr>
      <vt:lpstr>Harvestingsproces in detail</vt:lpstr>
      <vt:lpstr>Harvestingsproces in detail</vt:lpstr>
      <vt:lpstr>Harvesting: uitdaging van diverse identificatoren</vt:lpstr>
      <vt:lpstr>Harvestingsproces in detail</vt:lpstr>
      <vt:lpstr>Harvestingsproces in detail</vt:lpstr>
      <vt:lpstr>Harvestingsproces in detail</vt:lpstr>
      <vt:lpstr>Harvestingsproces in detail</vt:lpstr>
      <vt:lpstr>Harvesting process</vt:lpstr>
      <vt:lpstr>Kwaliteitsgebruiknota</vt:lpstr>
      <vt:lpstr>Bij verwijzingen tussen datasets, …</vt:lpstr>
      <vt:lpstr>Interne versus externe verwijzingen</vt:lpstr>
      <vt:lpstr>RDF</vt:lpstr>
      <vt:lpstr>RDF/XML</vt:lpstr>
      <vt:lpstr>Harvesting ISO</vt:lpstr>
      <vt:lpstr>Mapping ISO naar RDF (DCAT)</vt:lpstr>
      <vt:lpstr>Mapping ISO naar RDF (DCAT)</vt:lpstr>
      <vt:lpstr>Mapping ISO naar RDF (DCAT)</vt:lpstr>
      <vt:lpstr>Behandeling verwijzingen bij harvesting</vt:lpstr>
      <vt:lpstr>Behandeling verwijzingen bij harvesting</vt:lpstr>
      <vt:lpstr>Samenvatting identificatoren / harvesting</vt:lpstr>
      <vt:lpstr>PowerPoint Presentation</vt:lpstr>
      <vt:lpstr>Onderwerpen die niet opgenomen worden (1) </vt:lpstr>
      <vt:lpstr>Onderwerpen die niet opgenomen worden (2) </vt:lpstr>
      <vt:lpstr>Onderwerpen voor toekomstige alignaties</vt:lpstr>
      <vt:lpstr>PowerPoint Presentation</vt:lpstr>
      <vt:lpstr>Volgende stappen</vt:lpstr>
      <vt:lpstr>Webinar 4</vt:lpstr>
      <vt:lpstr>Vragen?</vt:lpstr>
      <vt:lpstr>PowerPoint Presentation</vt:lpstr>
      <vt:lpstr>Demo Referentie-implementatie in GeoNetwork</vt:lpstr>
      <vt:lpstr>Demo Referentie-implementatie in GeoNetwork</vt:lpstr>
      <vt:lpstr>Controleer mee de RDF-output</vt:lpstr>
      <vt:lpstr>Volgende stappen </vt:lpstr>
      <vt:lpstr>Praktische werking</vt:lpstr>
      <vt:lpstr>Praktische werking</vt:lpstr>
      <vt:lpstr>Feedback</vt:lpstr>
      <vt:lpstr>Terugvinden documentatie</vt:lpstr>
      <vt:lpstr>Bedankt voor jullie deelname!</vt:lpstr>
      <vt:lpstr>Bedankt!</vt:lpstr>
      <vt:lpstr>PowerPoint Presentation</vt:lpstr>
      <vt:lpstr>PowerPoint Presentation</vt:lpstr>
      <vt:lpstr>PowerPoint Presentation</vt:lpstr>
      <vt:lpstr>Lineage / ontstaansgeschiedenis </vt:lpstr>
      <vt:lpstr>PowerPoint Presentation</vt:lpstr>
      <vt:lpstr>Spatial Representation Type / Ruimtelijke voorstellingstype</vt:lpstr>
      <vt:lpstr>Spatial Representation Type / Ruimtelijke voorstellingstype</vt:lpstr>
      <vt:lpstr>PowerPoint Presentation</vt:lpstr>
      <vt:lpstr>Bronvermelding bij harvesting</vt:lpstr>
      <vt:lpstr>PowerPoint Presentation</vt:lpstr>
      <vt:lpstr>Thumbnail/ (miniatuur) Voorbeeldweergave</vt:lpstr>
      <vt:lpstr>Thumbnail / (miniatuur) Voorbeeldweergave</vt:lpstr>
      <vt:lpstr>Thumbnail / (miniatuur) Voorbeeldweergave</vt:lpstr>
      <vt:lpstr>Thumbnail / (miniatuur) Voorbeeldweergave</vt:lpstr>
      <vt:lpstr>Thumbnail / (miniatuur) Voorbeeldweergave</vt:lpstr>
      <vt:lpstr>Thumbnail / (miniatuur) Voorbeeldweergave</vt:lpstr>
      <vt:lpstr>Thumbnail / (miniatuur) Voorbeeldweergave</vt:lpstr>
      <vt:lpstr>PowerPoint Presentation</vt:lpstr>
      <vt:lpstr>Progress / Voortgang</vt:lpstr>
    </vt:vector>
  </TitlesOfParts>
  <Company>Digitaal Vlaanderen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Eveline Vlassenroot</dc:creator>
  <cp:lastModifiedBy>Eveline Vlassenroot (UGent-imec)</cp:lastModifiedBy>
  <cp:revision>8</cp:revision>
  <dcterms:created xsi:type="dcterms:W3CDTF">2020-08-13T16:06:04Z</dcterms:created>
  <dcterms:modified xsi:type="dcterms:W3CDTF">2022-01-20T09:47:56Z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0x01010025C89EC373650C4DB573145C2186CFD2</vt:lpwstr>
  </property>
</Properties>
</file>